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26" r:id="rId5"/>
  </p:sldMasterIdLst>
  <p:notesMasterIdLst>
    <p:notesMasterId r:id="rId15"/>
  </p:notesMasterIdLst>
  <p:sldIdLst>
    <p:sldId id="256" r:id="rId6"/>
    <p:sldId id="284" r:id="rId7"/>
    <p:sldId id="290" r:id="rId8"/>
    <p:sldId id="291" r:id="rId9"/>
    <p:sldId id="292" r:id="rId10"/>
    <p:sldId id="287" r:id="rId11"/>
    <p:sldId id="293" r:id="rId12"/>
    <p:sldId id="294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FD81B-7F5F-41BE-A153-56BF2347F7C2}" v="589" dt="2023-03-01T00:08:44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+mj-lt"/>
            </a:rPr>
            <a:t>Referral is Received</a:t>
          </a: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/>
      <dgm:spPr/>
      <dgm:t>
        <a:bodyPr lIns="182880" tIns="182880" rIns="182880" bIns="182880"/>
        <a:lstStyle/>
        <a:p>
          <a:pPr>
            <a:lnSpc>
              <a:spcPct val="100000"/>
            </a:lnSpc>
          </a:pPr>
          <a:r>
            <a:rPr lang="en-US" b="0" i="0" dirty="0"/>
            <a:t>The Housing Team is sent a new referral and given a 20-hour POS to complete an assessment.</a:t>
          </a:r>
        </a:p>
        <a:p>
          <a:pPr marL="0">
            <a:buNone/>
          </a:pP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+mj-lt"/>
              <a:ea typeface="Calibri" charset="0"/>
              <a:cs typeface="Calibri" charset="0"/>
            </a:rPr>
            <a:t>Referral Assessment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/>
      <dgm:spPr/>
      <dgm:t>
        <a:bodyPr lIns="182880" tIns="182880" rIns="182880" bIns="182880"/>
        <a:lstStyle/>
        <a:p>
          <a:pPr>
            <a:lnSpc>
              <a:spcPct val="100000"/>
            </a:lnSpc>
          </a:pPr>
          <a:r>
            <a:rPr lang="en-US" b="0" i="0" dirty="0"/>
            <a:t>The Housing Team assesses the severity of housing need, accesses the IPP, contacts the client; and schedules a time to meet the client and support team. </a:t>
          </a: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+mj-lt"/>
              <a:ea typeface="Calibri" charset="0"/>
              <a:cs typeface="Calibri" charset="0"/>
            </a:rPr>
            <a:t>Completed Assessment</a:t>
          </a:r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/>
      <dgm:spPr/>
      <dgm:t>
        <a:bodyPr lIns="182880" tIns="182880" rIns="182880" bIns="182880"/>
        <a:lstStyle/>
        <a:p>
          <a:pPr>
            <a:lnSpc>
              <a:spcPct val="100000"/>
            </a:lnSpc>
          </a:pPr>
          <a:r>
            <a:rPr lang="en-US">
              <a:latin typeface="Calibri" charset="0"/>
              <a:ea typeface="Calibri" charset="0"/>
              <a:cs typeface="Calibri" charset="0"/>
            </a:rPr>
            <a:t>An assessment is completed, if the client is accepted the Housing Specialist will ask Service Coordinator to extend POS (60) hours-year.</a:t>
          </a:r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8FE81FEC-2664-411F-AEB3-065F29F52751}">
      <dgm:prSet/>
      <dgm:spPr/>
      <dgm:t>
        <a:bodyPr lIns="182880" tIns="182880" rIns="182880" bIns="182880"/>
        <a:lstStyle/>
        <a:p>
          <a:pPr>
            <a:lnSpc>
              <a:spcPct val="100000"/>
            </a:lnSpc>
          </a:pPr>
          <a:r>
            <a:rPr lang="en-US">
              <a:latin typeface="Calibri" charset="0"/>
              <a:ea typeface="Calibri" charset="0"/>
              <a:cs typeface="Calibri" charset="0"/>
            </a:rPr>
            <a:t>Once a referral is established; the Housing Team will begin searching for suitable housing options.</a:t>
          </a: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1E1BD5C7-7E98-4E9C-980A-6231C710F86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+mj-lt"/>
              <a:ea typeface="Calibri" charset="0"/>
              <a:cs typeface="Calibri" charset="0"/>
            </a:rPr>
            <a:t> Referral- Not Accepted</a:t>
          </a:r>
        </a:p>
      </dgm:t>
    </dgm:pt>
    <dgm:pt modelId="{BDC49242-DD3A-494A-A4AF-E750AD6D3DAB}" type="sibTrans" cxnId="{F291143C-5080-4FD6-BEEA-B126FBAFEC70}">
      <dgm:prSet/>
      <dgm:spPr/>
      <dgm:t>
        <a:bodyPr/>
        <a:lstStyle/>
        <a:p>
          <a:endParaRPr lang="en-US"/>
        </a:p>
      </dgm:t>
    </dgm:pt>
    <dgm:pt modelId="{63D0BD99-D324-4743-A063-0F16264E6A03}" type="parTrans" cxnId="{F291143C-5080-4FD6-BEEA-B126FBAFEC70}">
      <dgm:prSet/>
      <dgm:spPr/>
      <dgm:t>
        <a:bodyPr/>
        <a:lstStyle/>
        <a:p>
          <a:endParaRPr lang="en-US"/>
        </a:p>
      </dgm:t>
    </dgm:pt>
    <dgm:pt modelId="{A0B60079-4AAF-49AC-8F08-8A2DFAEE29DB}">
      <dgm:prSet/>
      <dgm:spPr/>
      <dgm:t>
        <a:bodyPr lIns="182880" tIns="182880" rIns="182880" bIns="182880"/>
        <a:lstStyle/>
        <a:p>
          <a:pPr>
            <a:lnSpc>
              <a:spcPct val="100000"/>
            </a:lnSpc>
          </a:pPr>
          <a:r>
            <a:rPr lang="en-US" b="0" i="0"/>
            <a:t>If a referral is not accepted a copy of the completed assessment and an exit letter will be sent to the Service Coordinator.  </a:t>
          </a:r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B3783AFC-A7BD-4A0E-8A53-49FBB33EB50F}" type="sibTrans" cxnId="{DA65D739-98AB-49B5-B28F-78D06B43157F}">
      <dgm:prSet/>
      <dgm:spPr/>
      <dgm:t>
        <a:bodyPr/>
        <a:lstStyle/>
        <a:p>
          <a:endParaRPr lang="en-US"/>
        </a:p>
      </dgm:t>
    </dgm:pt>
    <dgm:pt modelId="{94E190C2-DE76-4E92-9B8B-12C8AC85398D}" type="parTrans" cxnId="{DA65D739-98AB-49B5-B28F-78D06B43157F}">
      <dgm:prSet/>
      <dgm:spPr/>
      <dgm:t>
        <a:bodyPr/>
        <a:lstStyle/>
        <a:p>
          <a:endParaRPr lang="en-US"/>
        </a:p>
      </dgm:t>
    </dgm:pt>
    <dgm:pt modelId="{13416990-6629-4AE4-B0B2-7DE8418884D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+mj-lt"/>
              <a:ea typeface="Calibri" charset="0"/>
              <a:cs typeface="Calibri" charset="0"/>
            </a:rPr>
            <a:t>Accepted Referral</a:t>
          </a:r>
        </a:p>
      </dgm:t>
    </dgm:pt>
    <dgm:pt modelId="{355D6E8A-518E-4B49-955A-8C7CE0CBDA24}" type="sibTrans" cxnId="{88C7DEFE-ACEF-4A9F-B154-781CBBFCBE18}">
      <dgm:prSet/>
      <dgm:spPr/>
      <dgm:t>
        <a:bodyPr/>
        <a:lstStyle/>
        <a:p>
          <a:endParaRPr lang="en-US"/>
        </a:p>
      </dgm:t>
    </dgm:pt>
    <dgm:pt modelId="{180D8207-97DB-48B4-AFB6-E1571502D51D}" type="parTrans" cxnId="{88C7DEFE-ACEF-4A9F-B154-781CBBFCBE18}">
      <dgm:prSet/>
      <dgm:spPr/>
      <dgm:t>
        <a:bodyPr/>
        <a:lstStyle/>
        <a:p>
          <a:endParaRPr lang="en-US"/>
        </a:p>
      </dgm:t>
    </dgm:pt>
    <dgm:pt modelId="{5EA63487-FF44-4600-890A-21C540369525}" type="pres">
      <dgm:prSet presAssocID="{0DD8915E-DC14-41D6-9BB5-F49E1C265163}" presName="root" presStyleCnt="0">
        <dgm:presLayoutVars>
          <dgm:dir/>
          <dgm:resizeHandles val="exact"/>
        </dgm:presLayoutVars>
      </dgm:prSet>
      <dgm:spPr/>
    </dgm:pt>
    <dgm:pt modelId="{CC8567BF-7D7D-44E5-97A9-7FB16AF7AEF3}" type="pres">
      <dgm:prSet presAssocID="{CEA68BC1-0214-475A-AAEB-F2C106BEDF3D}" presName="compNode" presStyleCnt="0"/>
      <dgm:spPr/>
    </dgm:pt>
    <dgm:pt modelId="{0FEAE37E-94BF-485A-B4B4-BB2927EAF12F}" type="pres">
      <dgm:prSet presAssocID="{CEA68BC1-0214-475A-AAEB-F2C106BEDF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BC9CEBA7-D4DE-4C04-8EC8-E46BE1449136}" type="pres">
      <dgm:prSet presAssocID="{CEA68BC1-0214-475A-AAEB-F2C106BEDF3D}" presName="iconSpace" presStyleCnt="0"/>
      <dgm:spPr/>
    </dgm:pt>
    <dgm:pt modelId="{A6F0D81B-1ED8-4A47-9D81-CD924F809A2C}" type="pres">
      <dgm:prSet presAssocID="{CEA68BC1-0214-475A-AAEB-F2C106BEDF3D}" presName="parTx" presStyleLbl="revTx" presStyleIdx="0" presStyleCnt="10">
        <dgm:presLayoutVars>
          <dgm:chMax val="0"/>
          <dgm:chPref val="0"/>
        </dgm:presLayoutVars>
      </dgm:prSet>
      <dgm:spPr/>
    </dgm:pt>
    <dgm:pt modelId="{3C08EC70-02BB-4A37-9A73-08F45C3EDCE6}" type="pres">
      <dgm:prSet presAssocID="{CEA68BC1-0214-475A-AAEB-F2C106BEDF3D}" presName="txSpace" presStyleCnt="0"/>
      <dgm:spPr/>
    </dgm:pt>
    <dgm:pt modelId="{9F9F5006-35EF-47CF-A59A-EB463DCE2F7F}" type="pres">
      <dgm:prSet presAssocID="{CEA68BC1-0214-475A-AAEB-F2C106BEDF3D}" presName="desTx" presStyleLbl="revTx" presStyleIdx="1" presStyleCnt="10">
        <dgm:presLayoutVars/>
      </dgm:prSet>
      <dgm:spPr/>
    </dgm:pt>
    <dgm:pt modelId="{7FDBE074-485D-41C0-94AC-BC259518968A}" type="pres">
      <dgm:prSet presAssocID="{D52D63DB-7300-43C9-9B4D-DCAB119753ED}" presName="sibTrans" presStyleCnt="0"/>
      <dgm:spPr/>
    </dgm:pt>
    <dgm:pt modelId="{3266A2A7-26AB-43E6-B106-0B89BCE26D67}" type="pres">
      <dgm:prSet presAssocID="{57B30C7E-2C98-474C-972A-4A9F013596F6}" presName="compNode" presStyleCnt="0"/>
      <dgm:spPr/>
    </dgm:pt>
    <dgm:pt modelId="{3133E450-6220-43D2-8329-5D162237C417}" type="pres">
      <dgm:prSet presAssocID="{57B30C7E-2C98-474C-972A-4A9F013596F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5C92A4DA-DDBB-427B-AABD-73FAED3F4D02}" type="pres">
      <dgm:prSet presAssocID="{57B30C7E-2C98-474C-972A-4A9F013596F6}" presName="iconSpace" presStyleCnt="0"/>
      <dgm:spPr/>
    </dgm:pt>
    <dgm:pt modelId="{433FB403-2816-4E0B-B6F9-1C45A43EE07A}" type="pres">
      <dgm:prSet presAssocID="{57B30C7E-2C98-474C-972A-4A9F013596F6}" presName="parTx" presStyleLbl="revTx" presStyleIdx="2" presStyleCnt="10">
        <dgm:presLayoutVars>
          <dgm:chMax val="0"/>
          <dgm:chPref val="0"/>
        </dgm:presLayoutVars>
      </dgm:prSet>
      <dgm:spPr/>
    </dgm:pt>
    <dgm:pt modelId="{BA524339-7A12-473E-9883-B3FC18E311BA}" type="pres">
      <dgm:prSet presAssocID="{57B30C7E-2C98-474C-972A-4A9F013596F6}" presName="txSpace" presStyleCnt="0"/>
      <dgm:spPr/>
    </dgm:pt>
    <dgm:pt modelId="{5FC7C1E7-D518-4C73-A3BF-D7689CD44860}" type="pres">
      <dgm:prSet presAssocID="{57B30C7E-2C98-474C-972A-4A9F013596F6}" presName="desTx" presStyleLbl="revTx" presStyleIdx="3" presStyleCnt="10">
        <dgm:presLayoutVars/>
      </dgm:prSet>
      <dgm:spPr/>
    </dgm:pt>
    <dgm:pt modelId="{BFEE6C23-C9AC-4D31-8521-06F61A901326}" type="pres">
      <dgm:prSet presAssocID="{7F14057D-1A20-4F64-A110-C77AC5F00602}" presName="sibTrans" presStyleCnt="0"/>
      <dgm:spPr/>
    </dgm:pt>
    <dgm:pt modelId="{8D580B90-2E4D-4ADC-BF63-723D678CD23B}" type="pres">
      <dgm:prSet presAssocID="{0A954AA6-C6B0-4271-8792-CCCE30CE7D69}" presName="compNode" presStyleCnt="0"/>
      <dgm:spPr/>
    </dgm:pt>
    <dgm:pt modelId="{436C0AF7-3827-4A46-ACE6-0A8498B68A8E}" type="pres">
      <dgm:prSet presAssocID="{0A954AA6-C6B0-4271-8792-CCCE30CE7D6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8303015-6AEF-448D-8CB8-8301FD7F76BB}" type="pres">
      <dgm:prSet presAssocID="{0A954AA6-C6B0-4271-8792-CCCE30CE7D69}" presName="iconSpace" presStyleCnt="0"/>
      <dgm:spPr/>
    </dgm:pt>
    <dgm:pt modelId="{A72B4248-60B9-46CE-BF3B-16EF390B4E8E}" type="pres">
      <dgm:prSet presAssocID="{0A954AA6-C6B0-4271-8792-CCCE30CE7D69}" presName="parTx" presStyleLbl="revTx" presStyleIdx="4" presStyleCnt="10">
        <dgm:presLayoutVars>
          <dgm:chMax val="0"/>
          <dgm:chPref val="0"/>
        </dgm:presLayoutVars>
      </dgm:prSet>
      <dgm:spPr/>
    </dgm:pt>
    <dgm:pt modelId="{9563FC54-C47C-466C-BAF8-59A644F58199}" type="pres">
      <dgm:prSet presAssocID="{0A954AA6-C6B0-4271-8792-CCCE30CE7D69}" presName="txSpace" presStyleCnt="0"/>
      <dgm:spPr/>
    </dgm:pt>
    <dgm:pt modelId="{1AFB8642-8589-4D3A-8A0E-33DF22A8189B}" type="pres">
      <dgm:prSet presAssocID="{0A954AA6-C6B0-4271-8792-CCCE30CE7D69}" presName="desTx" presStyleLbl="revTx" presStyleIdx="5" presStyleCnt="10">
        <dgm:presLayoutVars/>
      </dgm:prSet>
      <dgm:spPr/>
    </dgm:pt>
    <dgm:pt modelId="{6F8C868D-5492-42A9-A62A-3F9AFBCFA02A}" type="pres">
      <dgm:prSet presAssocID="{7635DF39-FFCE-4F67-A43A-C3F7B847830D}" presName="sibTrans" presStyleCnt="0"/>
      <dgm:spPr/>
    </dgm:pt>
    <dgm:pt modelId="{FB9E064C-0594-4D4B-AA14-E74B82685E22}" type="pres">
      <dgm:prSet presAssocID="{1E1BD5C7-7E98-4E9C-980A-6231C710F86D}" presName="compNode" presStyleCnt="0"/>
      <dgm:spPr/>
    </dgm:pt>
    <dgm:pt modelId="{56287FE3-0266-4BBC-AE0C-0D87770E0C6B}" type="pres">
      <dgm:prSet presAssocID="{1E1BD5C7-7E98-4E9C-980A-6231C710F8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2DC3FB48-FC9E-47CC-B85D-02B99DC2C1B5}" type="pres">
      <dgm:prSet presAssocID="{1E1BD5C7-7E98-4E9C-980A-6231C710F86D}" presName="iconSpace" presStyleCnt="0"/>
      <dgm:spPr/>
    </dgm:pt>
    <dgm:pt modelId="{2585AB89-0E77-4335-8B8C-1CA6A26CE270}" type="pres">
      <dgm:prSet presAssocID="{1E1BD5C7-7E98-4E9C-980A-6231C710F86D}" presName="parTx" presStyleLbl="revTx" presStyleIdx="6" presStyleCnt="10">
        <dgm:presLayoutVars>
          <dgm:chMax val="0"/>
          <dgm:chPref val="0"/>
        </dgm:presLayoutVars>
      </dgm:prSet>
      <dgm:spPr/>
    </dgm:pt>
    <dgm:pt modelId="{F07866C5-D4F5-43C6-8A70-7106855AE73F}" type="pres">
      <dgm:prSet presAssocID="{1E1BD5C7-7E98-4E9C-980A-6231C710F86D}" presName="txSpace" presStyleCnt="0"/>
      <dgm:spPr/>
    </dgm:pt>
    <dgm:pt modelId="{5FE7C20B-EA8E-45D9-AFD0-2F798D7C26F9}" type="pres">
      <dgm:prSet presAssocID="{1E1BD5C7-7E98-4E9C-980A-6231C710F86D}" presName="desTx" presStyleLbl="revTx" presStyleIdx="7" presStyleCnt="10">
        <dgm:presLayoutVars/>
      </dgm:prSet>
      <dgm:spPr/>
    </dgm:pt>
    <dgm:pt modelId="{3964B135-D078-4AE3-BF74-79C0D0DE8737}" type="pres">
      <dgm:prSet presAssocID="{BDC49242-DD3A-494A-A4AF-E750AD6D3DAB}" presName="sibTrans" presStyleCnt="0"/>
      <dgm:spPr/>
    </dgm:pt>
    <dgm:pt modelId="{4CC2DA4F-8C7C-4CCF-AB75-86A5C50CD5C5}" type="pres">
      <dgm:prSet presAssocID="{13416990-6629-4AE4-B0B2-7DE8418884DB}" presName="compNode" presStyleCnt="0"/>
      <dgm:spPr/>
    </dgm:pt>
    <dgm:pt modelId="{9E705B55-CEA8-4500-86F6-158610E01643}" type="pres">
      <dgm:prSet presAssocID="{13416990-6629-4AE4-B0B2-7DE8418884D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23F4BA67-BE95-4BE7-AC06-FCA49B667212}" type="pres">
      <dgm:prSet presAssocID="{13416990-6629-4AE4-B0B2-7DE8418884DB}" presName="iconSpace" presStyleCnt="0"/>
      <dgm:spPr/>
    </dgm:pt>
    <dgm:pt modelId="{6EEF9B67-0479-4897-965A-F0F62696F973}" type="pres">
      <dgm:prSet presAssocID="{13416990-6629-4AE4-B0B2-7DE8418884DB}" presName="parTx" presStyleLbl="revTx" presStyleIdx="8" presStyleCnt="10">
        <dgm:presLayoutVars>
          <dgm:chMax val="0"/>
          <dgm:chPref val="0"/>
        </dgm:presLayoutVars>
      </dgm:prSet>
      <dgm:spPr/>
    </dgm:pt>
    <dgm:pt modelId="{DEF133E2-2122-4DCD-8895-7D4EF03EB3F7}" type="pres">
      <dgm:prSet presAssocID="{13416990-6629-4AE4-B0B2-7DE8418884DB}" presName="txSpace" presStyleCnt="0"/>
      <dgm:spPr/>
    </dgm:pt>
    <dgm:pt modelId="{62453ECC-6CF8-4BFE-9E7B-C68DD003A238}" type="pres">
      <dgm:prSet presAssocID="{13416990-6629-4AE4-B0B2-7DE8418884DB}" presName="desTx" presStyleLbl="revTx" presStyleIdx="9" presStyleCnt="10">
        <dgm:presLayoutVars/>
      </dgm:prSet>
      <dgm:spPr/>
    </dgm:pt>
  </dgm:ptLst>
  <dgm:cxnLst>
    <dgm:cxn modelId="{D3F2120F-135E-4FB2-8314-3F1F3143CF57}" type="presOf" srcId="{6E78410F-604C-43A6-A991-1F6A0685C76E}" destId="{9F9F5006-35EF-47CF-A59A-EB463DCE2F7F}" srcOrd="0" destOrd="0" presId="urn:microsoft.com/office/officeart/2018/2/layout/IconLabelDescriptionList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711E093C-AD42-45A4-8D40-A2D39702062E}" srcId="{13416990-6629-4AE4-B0B2-7DE8418884DB}" destId="{8FE81FEC-2664-411F-AEB3-065F29F52751}" srcOrd="0" destOrd="0" parTransId="{BCBC007E-0269-421B-9C41-DE26D5C3A822}" sibTransId="{80230EB7-7230-4881-A631-309C07417378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1ACA533F-E29A-4360-ABD9-103397FAA49D}" type="presOf" srcId="{13416990-6629-4AE4-B0B2-7DE8418884DB}" destId="{6EEF9B67-0479-4897-965A-F0F62696F973}" srcOrd="0" destOrd="0" presId="urn:microsoft.com/office/officeart/2018/2/layout/IconLabelDescriptionList"/>
    <dgm:cxn modelId="{956EF447-B540-4B91-BD6D-A2F2C8502394}" type="presOf" srcId="{57B30C7E-2C98-474C-972A-4A9F013596F6}" destId="{433FB403-2816-4E0B-B6F9-1C45A43EE07A}" srcOrd="0" destOrd="0" presId="urn:microsoft.com/office/officeart/2018/2/layout/IconLabelDescriptionList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24E0DD89-ACBE-4185-8292-7D9975498D71}" type="presOf" srcId="{CEA68BC1-0214-475A-AAEB-F2C106BEDF3D}" destId="{A6F0D81B-1ED8-4A47-9D81-CD924F809A2C}" srcOrd="0" destOrd="0" presId="urn:microsoft.com/office/officeart/2018/2/layout/IconLabelDescriptionList"/>
    <dgm:cxn modelId="{21CD0292-0FA5-43EB-B4AE-8E747716A6AF}" type="presOf" srcId="{A0B60079-4AAF-49AC-8F08-8A2DFAEE29DB}" destId="{5FE7C20B-EA8E-45D9-AFD0-2F798D7C26F9}" srcOrd="0" destOrd="0" presId="urn:microsoft.com/office/officeart/2018/2/layout/IconLabelDescriptionList"/>
    <dgm:cxn modelId="{170189A1-F70A-4B12-809A-934A86C4674D}" type="presOf" srcId="{0DD8915E-DC14-41D6-9BB5-F49E1C265163}" destId="{5EA63487-FF44-4600-890A-21C540369525}" srcOrd="0" destOrd="0" presId="urn:microsoft.com/office/officeart/2018/2/layout/IconLabelDescriptionList"/>
    <dgm:cxn modelId="{2DD19EA2-B12D-4B41-8E17-F91390334D13}" type="presOf" srcId="{1E1BD5C7-7E98-4E9C-980A-6231C710F86D}" destId="{2585AB89-0E77-4335-8B8C-1CA6A26CE270}" srcOrd="0" destOrd="0" presId="urn:microsoft.com/office/officeart/2018/2/layout/IconLabelDescriptionList"/>
    <dgm:cxn modelId="{DE57C6A7-E62B-41C2-A7FF-BC0EF402B7DE}" type="presOf" srcId="{838BD54C-88AD-40D7-AF5F-AB65EB0898A5}" destId="{1AFB8642-8589-4D3A-8A0E-33DF22A8189B}" srcOrd="0" destOrd="0" presId="urn:microsoft.com/office/officeart/2018/2/layout/IconLabelDescriptionList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CEF395E0-DD37-4A9D-A1BD-960689C72190}" type="presOf" srcId="{8FE81FEC-2664-411F-AEB3-065F29F52751}" destId="{62453ECC-6CF8-4BFE-9E7B-C68DD003A238}" srcOrd="0" destOrd="0" presId="urn:microsoft.com/office/officeart/2018/2/layout/IconLabelDescriptionList"/>
    <dgm:cxn modelId="{6B2EDDF5-8C2F-4A43-BD07-0680748B7C32}" type="presOf" srcId="{B45FF3C1-5A75-4E4C-B2B6-84B0FAC421C2}" destId="{5FC7C1E7-D518-4C73-A3BF-D7689CD44860}" srcOrd="0" destOrd="0" presId="urn:microsoft.com/office/officeart/2018/2/layout/IconLabelDescriptionList"/>
    <dgm:cxn modelId="{FF0CBCF8-5385-4A8D-9D0A-E7907995BEC6}" type="presOf" srcId="{0A954AA6-C6B0-4271-8792-CCCE30CE7D69}" destId="{A72B4248-60B9-46CE-BF3B-16EF390B4E8E}" srcOrd="0" destOrd="0" presId="urn:microsoft.com/office/officeart/2018/2/layout/IconLabelDescrip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88C7DEFE-ACEF-4A9F-B154-781CBBFCBE18}" srcId="{0DD8915E-DC14-41D6-9BB5-F49E1C265163}" destId="{13416990-6629-4AE4-B0B2-7DE8418884DB}" srcOrd="4" destOrd="0" parTransId="{180D8207-97DB-48B4-AFB6-E1571502D51D}" sibTransId="{355D6E8A-518E-4B49-955A-8C7CE0CBDA24}"/>
    <dgm:cxn modelId="{076533EF-96A1-48D7-85FD-719B4CBC21D2}" type="presParOf" srcId="{5EA63487-FF44-4600-890A-21C540369525}" destId="{CC8567BF-7D7D-44E5-97A9-7FB16AF7AEF3}" srcOrd="0" destOrd="0" presId="urn:microsoft.com/office/officeart/2018/2/layout/IconLabelDescriptionList"/>
    <dgm:cxn modelId="{562C2B58-5D46-407E-99B1-5B3DD119B124}" type="presParOf" srcId="{CC8567BF-7D7D-44E5-97A9-7FB16AF7AEF3}" destId="{0FEAE37E-94BF-485A-B4B4-BB2927EAF12F}" srcOrd="0" destOrd="0" presId="urn:microsoft.com/office/officeart/2018/2/layout/IconLabelDescriptionList"/>
    <dgm:cxn modelId="{674C4CD4-DA79-4C0F-BBB6-164913ADC058}" type="presParOf" srcId="{CC8567BF-7D7D-44E5-97A9-7FB16AF7AEF3}" destId="{BC9CEBA7-D4DE-4C04-8EC8-E46BE1449136}" srcOrd="1" destOrd="0" presId="urn:microsoft.com/office/officeart/2018/2/layout/IconLabelDescriptionList"/>
    <dgm:cxn modelId="{2C458EE0-DC9E-4E87-AAC6-6A0204911643}" type="presParOf" srcId="{CC8567BF-7D7D-44E5-97A9-7FB16AF7AEF3}" destId="{A6F0D81B-1ED8-4A47-9D81-CD924F809A2C}" srcOrd="2" destOrd="0" presId="urn:microsoft.com/office/officeart/2018/2/layout/IconLabelDescriptionList"/>
    <dgm:cxn modelId="{42E3D1BC-C09A-4AAC-96B5-A238AE8B75E0}" type="presParOf" srcId="{CC8567BF-7D7D-44E5-97A9-7FB16AF7AEF3}" destId="{3C08EC70-02BB-4A37-9A73-08F45C3EDCE6}" srcOrd="3" destOrd="0" presId="urn:microsoft.com/office/officeart/2018/2/layout/IconLabelDescriptionList"/>
    <dgm:cxn modelId="{445440E6-3405-4686-B4A2-13DDF219F007}" type="presParOf" srcId="{CC8567BF-7D7D-44E5-97A9-7FB16AF7AEF3}" destId="{9F9F5006-35EF-47CF-A59A-EB463DCE2F7F}" srcOrd="4" destOrd="0" presId="urn:microsoft.com/office/officeart/2018/2/layout/IconLabelDescriptionList"/>
    <dgm:cxn modelId="{8ECE43D0-E574-40F4-923B-771FE6ED327E}" type="presParOf" srcId="{5EA63487-FF44-4600-890A-21C540369525}" destId="{7FDBE074-485D-41C0-94AC-BC259518968A}" srcOrd="1" destOrd="0" presId="urn:microsoft.com/office/officeart/2018/2/layout/IconLabelDescriptionList"/>
    <dgm:cxn modelId="{834E831E-1A3F-4482-A83E-E0CFDBD801FC}" type="presParOf" srcId="{5EA63487-FF44-4600-890A-21C540369525}" destId="{3266A2A7-26AB-43E6-B106-0B89BCE26D67}" srcOrd="2" destOrd="0" presId="urn:microsoft.com/office/officeart/2018/2/layout/IconLabelDescriptionList"/>
    <dgm:cxn modelId="{2B06EAC5-BE23-4D7F-963D-12DA7D36A9AC}" type="presParOf" srcId="{3266A2A7-26AB-43E6-B106-0B89BCE26D67}" destId="{3133E450-6220-43D2-8329-5D162237C417}" srcOrd="0" destOrd="0" presId="urn:microsoft.com/office/officeart/2018/2/layout/IconLabelDescriptionList"/>
    <dgm:cxn modelId="{5AA55CC5-5B38-4C2C-86E5-9C4303E17B00}" type="presParOf" srcId="{3266A2A7-26AB-43E6-B106-0B89BCE26D67}" destId="{5C92A4DA-DDBB-427B-AABD-73FAED3F4D02}" srcOrd="1" destOrd="0" presId="urn:microsoft.com/office/officeart/2018/2/layout/IconLabelDescriptionList"/>
    <dgm:cxn modelId="{7FDC4FD1-2832-45F4-B27C-8A6599C54255}" type="presParOf" srcId="{3266A2A7-26AB-43E6-B106-0B89BCE26D67}" destId="{433FB403-2816-4E0B-B6F9-1C45A43EE07A}" srcOrd="2" destOrd="0" presId="urn:microsoft.com/office/officeart/2018/2/layout/IconLabelDescriptionList"/>
    <dgm:cxn modelId="{A8F985BE-8D56-4974-8496-937B26DE9580}" type="presParOf" srcId="{3266A2A7-26AB-43E6-B106-0B89BCE26D67}" destId="{BA524339-7A12-473E-9883-B3FC18E311BA}" srcOrd="3" destOrd="0" presId="urn:microsoft.com/office/officeart/2018/2/layout/IconLabelDescriptionList"/>
    <dgm:cxn modelId="{970425BC-CB31-4509-8FED-CAB99A3A46A7}" type="presParOf" srcId="{3266A2A7-26AB-43E6-B106-0B89BCE26D67}" destId="{5FC7C1E7-D518-4C73-A3BF-D7689CD44860}" srcOrd="4" destOrd="0" presId="urn:microsoft.com/office/officeart/2018/2/layout/IconLabelDescriptionList"/>
    <dgm:cxn modelId="{BDD00727-53CF-458D-AE2D-B36038E5B861}" type="presParOf" srcId="{5EA63487-FF44-4600-890A-21C540369525}" destId="{BFEE6C23-C9AC-4D31-8521-06F61A901326}" srcOrd="3" destOrd="0" presId="urn:microsoft.com/office/officeart/2018/2/layout/IconLabelDescriptionList"/>
    <dgm:cxn modelId="{105E93D8-79CE-405D-A3FC-9CA2810A6B05}" type="presParOf" srcId="{5EA63487-FF44-4600-890A-21C540369525}" destId="{8D580B90-2E4D-4ADC-BF63-723D678CD23B}" srcOrd="4" destOrd="0" presId="urn:microsoft.com/office/officeart/2018/2/layout/IconLabelDescriptionList"/>
    <dgm:cxn modelId="{69F07D90-CF76-40DB-AC9A-96C4899AA1AF}" type="presParOf" srcId="{8D580B90-2E4D-4ADC-BF63-723D678CD23B}" destId="{436C0AF7-3827-4A46-ACE6-0A8498B68A8E}" srcOrd="0" destOrd="0" presId="urn:microsoft.com/office/officeart/2018/2/layout/IconLabelDescriptionList"/>
    <dgm:cxn modelId="{DA86F730-E50F-442C-8CA5-8B841B80317D}" type="presParOf" srcId="{8D580B90-2E4D-4ADC-BF63-723D678CD23B}" destId="{98303015-6AEF-448D-8CB8-8301FD7F76BB}" srcOrd="1" destOrd="0" presId="urn:microsoft.com/office/officeart/2018/2/layout/IconLabelDescriptionList"/>
    <dgm:cxn modelId="{CD758ECA-E449-45F9-A45A-E1AD49E9F5F4}" type="presParOf" srcId="{8D580B90-2E4D-4ADC-BF63-723D678CD23B}" destId="{A72B4248-60B9-46CE-BF3B-16EF390B4E8E}" srcOrd="2" destOrd="0" presId="urn:microsoft.com/office/officeart/2018/2/layout/IconLabelDescriptionList"/>
    <dgm:cxn modelId="{9D725293-FEAE-4F63-AE7A-E3A26D9443B9}" type="presParOf" srcId="{8D580B90-2E4D-4ADC-BF63-723D678CD23B}" destId="{9563FC54-C47C-466C-BAF8-59A644F58199}" srcOrd="3" destOrd="0" presId="urn:microsoft.com/office/officeart/2018/2/layout/IconLabelDescriptionList"/>
    <dgm:cxn modelId="{A7DA48CD-7D01-4FB5-8354-FBCF9E729285}" type="presParOf" srcId="{8D580B90-2E4D-4ADC-BF63-723D678CD23B}" destId="{1AFB8642-8589-4D3A-8A0E-33DF22A8189B}" srcOrd="4" destOrd="0" presId="urn:microsoft.com/office/officeart/2018/2/layout/IconLabelDescriptionList"/>
    <dgm:cxn modelId="{C1CB5C32-7CB0-415D-8AC9-13E7F93DAD16}" type="presParOf" srcId="{5EA63487-FF44-4600-890A-21C540369525}" destId="{6F8C868D-5492-42A9-A62A-3F9AFBCFA02A}" srcOrd="5" destOrd="0" presId="urn:microsoft.com/office/officeart/2018/2/layout/IconLabelDescriptionList"/>
    <dgm:cxn modelId="{61688E55-E2D9-4D60-AC2C-83E2693A5639}" type="presParOf" srcId="{5EA63487-FF44-4600-890A-21C540369525}" destId="{FB9E064C-0594-4D4B-AA14-E74B82685E22}" srcOrd="6" destOrd="0" presId="urn:microsoft.com/office/officeart/2018/2/layout/IconLabelDescriptionList"/>
    <dgm:cxn modelId="{C36CB3AC-1078-4090-8E11-B25F02357713}" type="presParOf" srcId="{FB9E064C-0594-4D4B-AA14-E74B82685E22}" destId="{56287FE3-0266-4BBC-AE0C-0D87770E0C6B}" srcOrd="0" destOrd="0" presId="urn:microsoft.com/office/officeart/2018/2/layout/IconLabelDescriptionList"/>
    <dgm:cxn modelId="{CF987E5C-1758-4F65-AC65-6A22BE4AFAD8}" type="presParOf" srcId="{FB9E064C-0594-4D4B-AA14-E74B82685E22}" destId="{2DC3FB48-FC9E-47CC-B85D-02B99DC2C1B5}" srcOrd="1" destOrd="0" presId="urn:microsoft.com/office/officeart/2018/2/layout/IconLabelDescriptionList"/>
    <dgm:cxn modelId="{B32A84A2-ED9C-4EF4-AE25-31051C6CBB27}" type="presParOf" srcId="{FB9E064C-0594-4D4B-AA14-E74B82685E22}" destId="{2585AB89-0E77-4335-8B8C-1CA6A26CE270}" srcOrd="2" destOrd="0" presId="urn:microsoft.com/office/officeart/2018/2/layout/IconLabelDescriptionList"/>
    <dgm:cxn modelId="{0E9F316C-6D64-4522-AEBF-E0777571C386}" type="presParOf" srcId="{FB9E064C-0594-4D4B-AA14-E74B82685E22}" destId="{F07866C5-D4F5-43C6-8A70-7106855AE73F}" srcOrd="3" destOrd="0" presId="urn:microsoft.com/office/officeart/2018/2/layout/IconLabelDescriptionList"/>
    <dgm:cxn modelId="{3EE1FD5C-E49F-41B0-B86D-F1D0A2F2A3FA}" type="presParOf" srcId="{FB9E064C-0594-4D4B-AA14-E74B82685E22}" destId="{5FE7C20B-EA8E-45D9-AFD0-2F798D7C26F9}" srcOrd="4" destOrd="0" presId="urn:microsoft.com/office/officeart/2018/2/layout/IconLabelDescriptionList"/>
    <dgm:cxn modelId="{43B44492-B171-49E2-A51C-03D1D97C3622}" type="presParOf" srcId="{5EA63487-FF44-4600-890A-21C540369525}" destId="{3964B135-D078-4AE3-BF74-79C0D0DE8737}" srcOrd="7" destOrd="0" presId="urn:microsoft.com/office/officeart/2018/2/layout/IconLabelDescriptionList"/>
    <dgm:cxn modelId="{4A41CE1E-9B00-44CE-BE05-61A21372E892}" type="presParOf" srcId="{5EA63487-FF44-4600-890A-21C540369525}" destId="{4CC2DA4F-8C7C-4CCF-AB75-86A5C50CD5C5}" srcOrd="8" destOrd="0" presId="urn:microsoft.com/office/officeart/2018/2/layout/IconLabelDescriptionList"/>
    <dgm:cxn modelId="{4C543F03-0C2C-4803-A0D2-028024B40EBC}" type="presParOf" srcId="{4CC2DA4F-8C7C-4CCF-AB75-86A5C50CD5C5}" destId="{9E705B55-CEA8-4500-86F6-158610E01643}" srcOrd="0" destOrd="0" presId="urn:microsoft.com/office/officeart/2018/2/layout/IconLabelDescriptionList"/>
    <dgm:cxn modelId="{8116F8AA-A30B-43B7-BD8F-D0CC185DE154}" type="presParOf" srcId="{4CC2DA4F-8C7C-4CCF-AB75-86A5C50CD5C5}" destId="{23F4BA67-BE95-4BE7-AC06-FCA49B667212}" srcOrd="1" destOrd="0" presId="urn:microsoft.com/office/officeart/2018/2/layout/IconLabelDescriptionList"/>
    <dgm:cxn modelId="{F0DA8746-6217-4D8E-836E-428B2A89D246}" type="presParOf" srcId="{4CC2DA4F-8C7C-4CCF-AB75-86A5C50CD5C5}" destId="{6EEF9B67-0479-4897-965A-F0F62696F973}" srcOrd="2" destOrd="0" presId="urn:microsoft.com/office/officeart/2018/2/layout/IconLabelDescriptionList"/>
    <dgm:cxn modelId="{1202BB76-1302-4243-9A31-EE3C3A8A5DDE}" type="presParOf" srcId="{4CC2DA4F-8C7C-4CCF-AB75-86A5C50CD5C5}" destId="{DEF133E2-2122-4DCD-8895-7D4EF03EB3F7}" srcOrd="3" destOrd="0" presId="urn:microsoft.com/office/officeart/2018/2/layout/IconLabelDescriptionList"/>
    <dgm:cxn modelId="{19349DD1-B56D-43DC-A59A-5785946D8B7F}" type="presParOf" srcId="{4CC2DA4F-8C7C-4CCF-AB75-86A5C50CD5C5}" destId="{62453ECC-6CF8-4BFE-9E7B-C68DD003A23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87483-BB19-47C6-ADBF-E102A665EB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2FEFB3-592C-47C4-9C18-A5EBA4A55594}">
      <dgm:prSet/>
      <dgm:spPr/>
      <dgm:t>
        <a:bodyPr/>
        <a:lstStyle/>
        <a:p>
          <a:r>
            <a:rPr lang="en-US" b="1"/>
            <a:t>Updated IPP</a:t>
          </a:r>
          <a:endParaRPr lang="en-US"/>
        </a:p>
      </dgm:t>
    </dgm:pt>
    <dgm:pt modelId="{758380FC-FFC8-4951-91D3-BC27EE0028BE}" type="parTrans" cxnId="{A4CFBF3A-C089-4B97-B43D-DDB090324CDF}">
      <dgm:prSet/>
      <dgm:spPr/>
      <dgm:t>
        <a:bodyPr/>
        <a:lstStyle/>
        <a:p>
          <a:endParaRPr lang="en-US"/>
        </a:p>
      </dgm:t>
    </dgm:pt>
    <dgm:pt modelId="{F1A4083D-7E01-4A8C-B6C5-93EAAD04D03D}" type="sibTrans" cxnId="{A4CFBF3A-C089-4B97-B43D-DDB090324CDF}">
      <dgm:prSet/>
      <dgm:spPr/>
      <dgm:t>
        <a:bodyPr/>
        <a:lstStyle/>
        <a:p>
          <a:endParaRPr lang="en-US"/>
        </a:p>
      </dgm:t>
    </dgm:pt>
    <dgm:pt modelId="{0FF541A2-9069-4D64-BF3A-06A025849F07}">
      <dgm:prSet/>
      <dgm:spPr/>
      <dgm:t>
        <a:bodyPr/>
        <a:lstStyle/>
        <a:p>
          <a:r>
            <a:rPr lang="en-US" b="1"/>
            <a:t>Active with ALTA Services; Service Coordinator, ILS, SLS, TDS, Other Support</a:t>
          </a:r>
          <a:endParaRPr lang="en-US"/>
        </a:p>
      </dgm:t>
    </dgm:pt>
    <dgm:pt modelId="{3D20B311-94EC-4762-B257-D2E983CB7D0D}" type="parTrans" cxnId="{F9EB8D8C-70DE-4164-BAF0-1F657E60B75E}">
      <dgm:prSet/>
      <dgm:spPr/>
      <dgm:t>
        <a:bodyPr/>
        <a:lstStyle/>
        <a:p>
          <a:endParaRPr lang="en-US"/>
        </a:p>
      </dgm:t>
    </dgm:pt>
    <dgm:pt modelId="{9593C360-9C13-41C9-ADB1-5BF17669D009}" type="sibTrans" cxnId="{F9EB8D8C-70DE-4164-BAF0-1F657E60B75E}">
      <dgm:prSet/>
      <dgm:spPr/>
      <dgm:t>
        <a:bodyPr/>
        <a:lstStyle/>
        <a:p>
          <a:endParaRPr lang="en-US"/>
        </a:p>
      </dgm:t>
    </dgm:pt>
    <dgm:pt modelId="{54831ACA-D3C7-4A9D-B759-729454483357}">
      <dgm:prSet/>
      <dgm:spPr/>
      <dgm:t>
        <a:bodyPr/>
        <a:lstStyle/>
        <a:p>
          <a:r>
            <a:rPr lang="en-US" b="1"/>
            <a:t>Identifying Documentation; Including ALL members of the household</a:t>
          </a:r>
          <a:endParaRPr lang="en-US"/>
        </a:p>
      </dgm:t>
    </dgm:pt>
    <dgm:pt modelId="{DE76E12F-D617-471F-900B-BE09D2A48AB5}" type="parTrans" cxnId="{BB249098-C31E-4E51-8A1C-2799BF9D12A6}">
      <dgm:prSet/>
      <dgm:spPr/>
      <dgm:t>
        <a:bodyPr/>
        <a:lstStyle/>
        <a:p>
          <a:endParaRPr lang="en-US"/>
        </a:p>
      </dgm:t>
    </dgm:pt>
    <dgm:pt modelId="{A91B7435-369C-42B3-9E9A-34750302404A}" type="sibTrans" cxnId="{BB249098-C31E-4E51-8A1C-2799BF9D12A6}">
      <dgm:prSet/>
      <dgm:spPr/>
      <dgm:t>
        <a:bodyPr/>
        <a:lstStyle/>
        <a:p>
          <a:endParaRPr lang="en-US"/>
        </a:p>
      </dgm:t>
    </dgm:pt>
    <dgm:pt modelId="{DBD18E20-7FAF-4CA7-B35D-0B48306BB71D}">
      <dgm:prSet/>
      <dgm:spPr/>
      <dgm:t>
        <a:bodyPr/>
        <a:lstStyle/>
        <a:p>
          <a:r>
            <a:rPr lang="en-US" b="1"/>
            <a:t>Updated Income; Including ALL members of the household</a:t>
          </a:r>
          <a:endParaRPr lang="en-US"/>
        </a:p>
      </dgm:t>
    </dgm:pt>
    <dgm:pt modelId="{737C6AA8-0ABB-431E-91FB-0552D680BD7F}" type="parTrans" cxnId="{E55A4975-D00A-4E66-8B63-9D51061B9576}">
      <dgm:prSet/>
      <dgm:spPr/>
      <dgm:t>
        <a:bodyPr/>
        <a:lstStyle/>
        <a:p>
          <a:endParaRPr lang="en-US"/>
        </a:p>
      </dgm:t>
    </dgm:pt>
    <dgm:pt modelId="{C0825FC2-4A21-4847-80B2-36E1B7F64159}" type="sibTrans" cxnId="{E55A4975-D00A-4E66-8B63-9D51061B9576}">
      <dgm:prSet/>
      <dgm:spPr/>
      <dgm:t>
        <a:bodyPr/>
        <a:lstStyle/>
        <a:p>
          <a:endParaRPr lang="en-US"/>
        </a:p>
      </dgm:t>
    </dgm:pt>
    <dgm:pt modelId="{B7A6D3E2-BB15-4796-80C5-BB8F32CB5836}">
      <dgm:prSet/>
      <dgm:spPr/>
      <dgm:t>
        <a:bodyPr/>
        <a:lstStyle/>
        <a:p>
          <a:r>
            <a:rPr lang="en-US" dirty="0"/>
            <a:t>Credit Status </a:t>
          </a:r>
        </a:p>
      </dgm:t>
    </dgm:pt>
    <dgm:pt modelId="{6B783998-5AD1-4BE6-9FF8-9813750A2EC2}" type="parTrans" cxnId="{368F9D9D-C945-4AC5-9F9F-220BE0A01687}">
      <dgm:prSet/>
      <dgm:spPr/>
      <dgm:t>
        <a:bodyPr/>
        <a:lstStyle/>
        <a:p>
          <a:endParaRPr lang="en-US"/>
        </a:p>
      </dgm:t>
    </dgm:pt>
    <dgm:pt modelId="{784F9A77-6556-4302-9288-5D7D13882F04}" type="sibTrans" cxnId="{368F9D9D-C945-4AC5-9F9F-220BE0A01687}">
      <dgm:prSet/>
      <dgm:spPr/>
      <dgm:t>
        <a:bodyPr/>
        <a:lstStyle/>
        <a:p>
          <a:endParaRPr lang="en-US"/>
        </a:p>
      </dgm:t>
    </dgm:pt>
    <dgm:pt modelId="{9AFA891B-96E3-4AF8-91C2-46051C6A848C}">
      <dgm:prSet/>
      <dgm:spPr/>
      <dgm:t>
        <a:bodyPr/>
        <a:lstStyle/>
        <a:p>
          <a:r>
            <a:rPr lang="en-US" b="1"/>
            <a:t>Rental History</a:t>
          </a:r>
          <a:endParaRPr lang="en-US"/>
        </a:p>
      </dgm:t>
    </dgm:pt>
    <dgm:pt modelId="{F4BE6E17-3D14-4597-B7D2-0F9EFEB26E25}" type="parTrans" cxnId="{FE918F6E-3A73-4934-877A-6205ED48587C}">
      <dgm:prSet/>
      <dgm:spPr/>
      <dgm:t>
        <a:bodyPr/>
        <a:lstStyle/>
        <a:p>
          <a:endParaRPr lang="en-US"/>
        </a:p>
      </dgm:t>
    </dgm:pt>
    <dgm:pt modelId="{123AEA5D-E843-4991-AECC-27E5BE48792F}" type="sibTrans" cxnId="{FE918F6E-3A73-4934-877A-6205ED48587C}">
      <dgm:prSet/>
      <dgm:spPr/>
      <dgm:t>
        <a:bodyPr/>
        <a:lstStyle/>
        <a:p>
          <a:endParaRPr lang="en-US"/>
        </a:p>
      </dgm:t>
    </dgm:pt>
    <dgm:pt modelId="{5A8B625F-ED97-4A11-A861-A4ECB034FFEE}" type="pres">
      <dgm:prSet presAssocID="{94C87483-BB19-47C6-ADBF-E102A665EBAE}" presName="diagram" presStyleCnt="0">
        <dgm:presLayoutVars>
          <dgm:dir/>
          <dgm:resizeHandles val="exact"/>
        </dgm:presLayoutVars>
      </dgm:prSet>
      <dgm:spPr/>
    </dgm:pt>
    <dgm:pt modelId="{BEEA51A1-E0F4-431D-9FA6-0F18C10E37C7}" type="pres">
      <dgm:prSet presAssocID="{172FEFB3-592C-47C4-9C18-A5EBA4A55594}" presName="node" presStyleLbl="node1" presStyleIdx="0" presStyleCnt="6">
        <dgm:presLayoutVars>
          <dgm:bulletEnabled val="1"/>
        </dgm:presLayoutVars>
      </dgm:prSet>
      <dgm:spPr/>
    </dgm:pt>
    <dgm:pt modelId="{C4E04B3E-1F78-4C43-B0B5-A22CF9AEFC48}" type="pres">
      <dgm:prSet presAssocID="{F1A4083D-7E01-4A8C-B6C5-93EAAD04D03D}" presName="sibTrans" presStyleCnt="0"/>
      <dgm:spPr/>
    </dgm:pt>
    <dgm:pt modelId="{6D464A2C-6EB3-4829-8D2D-2BF0C3B08198}" type="pres">
      <dgm:prSet presAssocID="{0FF541A2-9069-4D64-BF3A-06A025849F07}" presName="node" presStyleLbl="node1" presStyleIdx="1" presStyleCnt="6">
        <dgm:presLayoutVars>
          <dgm:bulletEnabled val="1"/>
        </dgm:presLayoutVars>
      </dgm:prSet>
      <dgm:spPr/>
    </dgm:pt>
    <dgm:pt modelId="{EA963C03-CB76-4D62-8017-F31C39C8BF86}" type="pres">
      <dgm:prSet presAssocID="{9593C360-9C13-41C9-ADB1-5BF17669D009}" presName="sibTrans" presStyleCnt="0"/>
      <dgm:spPr/>
    </dgm:pt>
    <dgm:pt modelId="{81276543-0BB8-4AF2-87EB-842FCCF4DF38}" type="pres">
      <dgm:prSet presAssocID="{54831ACA-D3C7-4A9D-B759-729454483357}" presName="node" presStyleLbl="node1" presStyleIdx="2" presStyleCnt="6">
        <dgm:presLayoutVars>
          <dgm:bulletEnabled val="1"/>
        </dgm:presLayoutVars>
      </dgm:prSet>
      <dgm:spPr/>
    </dgm:pt>
    <dgm:pt modelId="{2311A86E-0664-4A65-A3AF-ECDF573EFC78}" type="pres">
      <dgm:prSet presAssocID="{A91B7435-369C-42B3-9E9A-34750302404A}" presName="sibTrans" presStyleCnt="0"/>
      <dgm:spPr/>
    </dgm:pt>
    <dgm:pt modelId="{C382F2AB-5B93-4066-995C-6DFEE524368B}" type="pres">
      <dgm:prSet presAssocID="{DBD18E20-7FAF-4CA7-B35D-0B48306BB71D}" presName="node" presStyleLbl="node1" presStyleIdx="3" presStyleCnt="6">
        <dgm:presLayoutVars>
          <dgm:bulletEnabled val="1"/>
        </dgm:presLayoutVars>
      </dgm:prSet>
      <dgm:spPr/>
    </dgm:pt>
    <dgm:pt modelId="{0AE57531-DA5C-4BB5-A0A9-7ACA6DD47CC7}" type="pres">
      <dgm:prSet presAssocID="{C0825FC2-4A21-4847-80B2-36E1B7F64159}" presName="sibTrans" presStyleCnt="0"/>
      <dgm:spPr/>
    </dgm:pt>
    <dgm:pt modelId="{6E115036-4BD6-484A-AD05-04902C1329A5}" type="pres">
      <dgm:prSet presAssocID="{B7A6D3E2-BB15-4796-80C5-BB8F32CB5836}" presName="node" presStyleLbl="node1" presStyleIdx="4" presStyleCnt="6">
        <dgm:presLayoutVars>
          <dgm:bulletEnabled val="1"/>
        </dgm:presLayoutVars>
      </dgm:prSet>
      <dgm:spPr/>
    </dgm:pt>
    <dgm:pt modelId="{0F0A60CB-A200-4DAF-AC2A-FF0DB6797547}" type="pres">
      <dgm:prSet presAssocID="{784F9A77-6556-4302-9288-5D7D13882F04}" presName="sibTrans" presStyleCnt="0"/>
      <dgm:spPr/>
    </dgm:pt>
    <dgm:pt modelId="{3E094EE7-231C-4407-BBD6-B96311CBD309}" type="pres">
      <dgm:prSet presAssocID="{9AFA891B-96E3-4AF8-91C2-46051C6A848C}" presName="node" presStyleLbl="node1" presStyleIdx="5" presStyleCnt="6">
        <dgm:presLayoutVars>
          <dgm:bulletEnabled val="1"/>
        </dgm:presLayoutVars>
      </dgm:prSet>
      <dgm:spPr/>
    </dgm:pt>
  </dgm:ptLst>
  <dgm:cxnLst>
    <dgm:cxn modelId="{B90B140D-10F1-408E-80F0-390B3B6A294E}" type="presOf" srcId="{B7A6D3E2-BB15-4796-80C5-BB8F32CB5836}" destId="{6E115036-4BD6-484A-AD05-04902C1329A5}" srcOrd="0" destOrd="0" presId="urn:microsoft.com/office/officeart/2005/8/layout/default"/>
    <dgm:cxn modelId="{9C750328-BF70-45A6-946E-0744A4FE24BC}" type="presOf" srcId="{0FF541A2-9069-4D64-BF3A-06A025849F07}" destId="{6D464A2C-6EB3-4829-8D2D-2BF0C3B08198}" srcOrd="0" destOrd="0" presId="urn:microsoft.com/office/officeart/2005/8/layout/default"/>
    <dgm:cxn modelId="{3B301F2A-E664-4096-BE56-C0A02F42E6A6}" type="presOf" srcId="{9AFA891B-96E3-4AF8-91C2-46051C6A848C}" destId="{3E094EE7-231C-4407-BBD6-B96311CBD309}" srcOrd="0" destOrd="0" presId="urn:microsoft.com/office/officeart/2005/8/layout/default"/>
    <dgm:cxn modelId="{A4CFBF3A-C089-4B97-B43D-DDB090324CDF}" srcId="{94C87483-BB19-47C6-ADBF-E102A665EBAE}" destId="{172FEFB3-592C-47C4-9C18-A5EBA4A55594}" srcOrd="0" destOrd="0" parTransId="{758380FC-FFC8-4951-91D3-BC27EE0028BE}" sibTransId="{F1A4083D-7E01-4A8C-B6C5-93EAAD04D03D}"/>
    <dgm:cxn modelId="{43E2235F-297B-4D1A-98B5-E395C387CB51}" type="presOf" srcId="{172FEFB3-592C-47C4-9C18-A5EBA4A55594}" destId="{BEEA51A1-E0F4-431D-9FA6-0F18C10E37C7}" srcOrd="0" destOrd="0" presId="urn:microsoft.com/office/officeart/2005/8/layout/default"/>
    <dgm:cxn modelId="{FE918F6E-3A73-4934-877A-6205ED48587C}" srcId="{94C87483-BB19-47C6-ADBF-E102A665EBAE}" destId="{9AFA891B-96E3-4AF8-91C2-46051C6A848C}" srcOrd="5" destOrd="0" parTransId="{F4BE6E17-3D14-4597-B7D2-0F9EFEB26E25}" sibTransId="{123AEA5D-E843-4991-AECC-27E5BE48792F}"/>
    <dgm:cxn modelId="{2540AD71-68D8-46B8-8899-25E8F713481C}" type="presOf" srcId="{54831ACA-D3C7-4A9D-B759-729454483357}" destId="{81276543-0BB8-4AF2-87EB-842FCCF4DF38}" srcOrd="0" destOrd="0" presId="urn:microsoft.com/office/officeart/2005/8/layout/default"/>
    <dgm:cxn modelId="{E55A4975-D00A-4E66-8B63-9D51061B9576}" srcId="{94C87483-BB19-47C6-ADBF-E102A665EBAE}" destId="{DBD18E20-7FAF-4CA7-B35D-0B48306BB71D}" srcOrd="3" destOrd="0" parTransId="{737C6AA8-0ABB-431E-91FB-0552D680BD7F}" sibTransId="{C0825FC2-4A21-4847-80B2-36E1B7F64159}"/>
    <dgm:cxn modelId="{F9EB8D8C-70DE-4164-BAF0-1F657E60B75E}" srcId="{94C87483-BB19-47C6-ADBF-E102A665EBAE}" destId="{0FF541A2-9069-4D64-BF3A-06A025849F07}" srcOrd="1" destOrd="0" parTransId="{3D20B311-94EC-4762-B257-D2E983CB7D0D}" sibTransId="{9593C360-9C13-41C9-ADB1-5BF17669D009}"/>
    <dgm:cxn modelId="{BB249098-C31E-4E51-8A1C-2799BF9D12A6}" srcId="{94C87483-BB19-47C6-ADBF-E102A665EBAE}" destId="{54831ACA-D3C7-4A9D-B759-729454483357}" srcOrd="2" destOrd="0" parTransId="{DE76E12F-D617-471F-900B-BE09D2A48AB5}" sibTransId="{A91B7435-369C-42B3-9E9A-34750302404A}"/>
    <dgm:cxn modelId="{368F9D9D-C945-4AC5-9F9F-220BE0A01687}" srcId="{94C87483-BB19-47C6-ADBF-E102A665EBAE}" destId="{B7A6D3E2-BB15-4796-80C5-BB8F32CB5836}" srcOrd="4" destOrd="0" parTransId="{6B783998-5AD1-4BE6-9FF8-9813750A2EC2}" sibTransId="{784F9A77-6556-4302-9288-5D7D13882F04}"/>
    <dgm:cxn modelId="{0503EFB2-CCB8-4E0F-97B8-309CCCA6731B}" type="presOf" srcId="{94C87483-BB19-47C6-ADBF-E102A665EBAE}" destId="{5A8B625F-ED97-4A11-A861-A4ECB034FFEE}" srcOrd="0" destOrd="0" presId="urn:microsoft.com/office/officeart/2005/8/layout/default"/>
    <dgm:cxn modelId="{C337ADF1-2FF0-4B14-9B5A-84517848EF7D}" type="presOf" srcId="{DBD18E20-7FAF-4CA7-B35D-0B48306BB71D}" destId="{C382F2AB-5B93-4066-995C-6DFEE524368B}" srcOrd="0" destOrd="0" presId="urn:microsoft.com/office/officeart/2005/8/layout/default"/>
    <dgm:cxn modelId="{98365F43-1218-4B42-8527-A783487C8576}" type="presParOf" srcId="{5A8B625F-ED97-4A11-A861-A4ECB034FFEE}" destId="{BEEA51A1-E0F4-431D-9FA6-0F18C10E37C7}" srcOrd="0" destOrd="0" presId="urn:microsoft.com/office/officeart/2005/8/layout/default"/>
    <dgm:cxn modelId="{FBC9257B-DDEB-4C89-8F8B-DFA42C50D79E}" type="presParOf" srcId="{5A8B625F-ED97-4A11-A861-A4ECB034FFEE}" destId="{C4E04B3E-1F78-4C43-B0B5-A22CF9AEFC48}" srcOrd="1" destOrd="0" presId="urn:microsoft.com/office/officeart/2005/8/layout/default"/>
    <dgm:cxn modelId="{2075E6FE-9458-49F2-9118-0FD2EE2061FC}" type="presParOf" srcId="{5A8B625F-ED97-4A11-A861-A4ECB034FFEE}" destId="{6D464A2C-6EB3-4829-8D2D-2BF0C3B08198}" srcOrd="2" destOrd="0" presId="urn:microsoft.com/office/officeart/2005/8/layout/default"/>
    <dgm:cxn modelId="{EFB3AA32-72A7-4304-9A0E-A316282087F6}" type="presParOf" srcId="{5A8B625F-ED97-4A11-A861-A4ECB034FFEE}" destId="{EA963C03-CB76-4D62-8017-F31C39C8BF86}" srcOrd="3" destOrd="0" presId="urn:microsoft.com/office/officeart/2005/8/layout/default"/>
    <dgm:cxn modelId="{6063CF37-1E4A-4473-8139-F3BAEF15C67C}" type="presParOf" srcId="{5A8B625F-ED97-4A11-A861-A4ECB034FFEE}" destId="{81276543-0BB8-4AF2-87EB-842FCCF4DF38}" srcOrd="4" destOrd="0" presId="urn:microsoft.com/office/officeart/2005/8/layout/default"/>
    <dgm:cxn modelId="{CE726F16-25A9-4970-8A5B-765978F1F72D}" type="presParOf" srcId="{5A8B625F-ED97-4A11-A861-A4ECB034FFEE}" destId="{2311A86E-0664-4A65-A3AF-ECDF573EFC78}" srcOrd="5" destOrd="0" presId="urn:microsoft.com/office/officeart/2005/8/layout/default"/>
    <dgm:cxn modelId="{AFC2A639-8758-40BE-9ED9-EA30716811DB}" type="presParOf" srcId="{5A8B625F-ED97-4A11-A861-A4ECB034FFEE}" destId="{C382F2AB-5B93-4066-995C-6DFEE524368B}" srcOrd="6" destOrd="0" presId="urn:microsoft.com/office/officeart/2005/8/layout/default"/>
    <dgm:cxn modelId="{74286AE7-42BC-424B-9605-94F48ED11341}" type="presParOf" srcId="{5A8B625F-ED97-4A11-A861-A4ECB034FFEE}" destId="{0AE57531-DA5C-4BB5-A0A9-7ACA6DD47CC7}" srcOrd="7" destOrd="0" presId="urn:microsoft.com/office/officeart/2005/8/layout/default"/>
    <dgm:cxn modelId="{50CCF6A3-6D80-4E3E-9DBE-6104D454B740}" type="presParOf" srcId="{5A8B625F-ED97-4A11-A861-A4ECB034FFEE}" destId="{6E115036-4BD6-484A-AD05-04902C1329A5}" srcOrd="8" destOrd="0" presId="urn:microsoft.com/office/officeart/2005/8/layout/default"/>
    <dgm:cxn modelId="{E05244E7-68E4-49DF-9CD3-2586E9C06DF7}" type="presParOf" srcId="{5A8B625F-ED97-4A11-A861-A4ECB034FFEE}" destId="{0F0A60CB-A200-4DAF-AC2A-FF0DB6797547}" srcOrd="9" destOrd="0" presId="urn:microsoft.com/office/officeart/2005/8/layout/default"/>
    <dgm:cxn modelId="{7428CDBA-16F0-4EAD-BB93-B06DD5CBA74D}" type="presParOf" srcId="{5A8B625F-ED97-4A11-A861-A4ECB034FFEE}" destId="{3E094EE7-231C-4407-BBD6-B96311CBD3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F416A3-F350-4FD4-A696-06699C4D0461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A19DF-C4F1-4A88-94F4-0A198F14CA35}">
      <dgm:prSet/>
      <dgm:spPr/>
      <dgm:t>
        <a:bodyPr/>
        <a:lstStyle/>
        <a:p>
          <a:r>
            <a:rPr lang="en-US"/>
            <a:t>Non-active with their Regional Center Services</a:t>
          </a:r>
        </a:p>
      </dgm:t>
    </dgm:pt>
    <dgm:pt modelId="{F0706F04-4E79-4056-A937-49A7935679D0}" type="parTrans" cxnId="{5D021131-D7B4-4822-9543-C94E630D56FC}">
      <dgm:prSet/>
      <dgm:spPr/>
      <dgm:t>
        <a:bodyPr/>
        <a:lstStyle/>
        <a:p>
          <a:endParaRPr lang="en-US"/>
        </a:p>
      </dgm:t>
    </dgm:pt>
    <dgm:pt modelId="{B7313DFB-9757-48AE-836C-5DC5458B4C7A}" type="sibTrans" cxnId="{5D021131-D7B4-4822-9543-C94E630D56FC}">
      <dgm:prSet/>
      <dgm:spPr/>
      <dgm:t>
        <a:bodyPr/>
        <a:lstStyle/>
        <a:p>
          <a:endParaRPr lang="en-US"/>
        </a:p>
      </dgm:t>
    </dgm:pt>
    <dgm:pt modelId="{A8669659-E60E-46C3-9558-551749A801FA}">
      <dgm:prSet/>
      <dgm:spPr/>
      <dgm:t>
        <a:bodyPr/>
        <a:lstStyle/>
        <a:p>
          <a:r>
            <a:rPr lang="en-US"/>
            <a:t>Criminal background; dependent upon class of misdemeanor or felony; Including household members</a:t>
          </a:r>
        </a:p>
      </dgm:t>
    </dgm:pt>
    <dgm:pt modelId="{69DDCB45-8324-4923-8959-EA577DD043EC}" type="parTrans" cxnId="{9A6EAECF-6C60-400E-B984-41E93F2B2AD9}">
      <dgm:prSet/>
      <dgm:spPr/>
      <dgm:t>
        <a:bodyPr/>
        <a:lstStyle/>
        <a:p>
          <a:endParaRPr lang="en-US"/>
        </a:p>
      </dgm:t>
    </dgm:pt>
    <dgm:pt modelId="{F80770B4-2A12-437F-94AC-AE9B03D85009}" type="sibTrans" cxnId="{9A6EAECF-6C60-400E-B984-41E93F2B2AD9}">
      <dgm:prSet/>
      <dgm:spPr/>
      <dgm:t>
        <a:bodyPr/>
        <a:lstStyle/>
        <a:p>
          <a:endParaRPr lang="en-US"/>
        </a:p>
      </dgm:t>
    </dgm:pt>
    <dgm:pt modelId="{32312A16-F55F-41FD-9632-1EB24A7459B7}">
      <dgm:prSet/>
      <dgm:spPr/>
      <dgm:t>
        <a:bodyPr/>
        <a:lstStyle/>
        <a:p>
          <a:r>
            <a:rPr lang="en-US" dirty="0"/>
            <a:t>Zero Income, if individual does not have a Housing Voucher </a:t>
          </a:r>
        </a:p>
      </dgm:t>
    </dgm:pt>
    <dgm:pt modelId="{902480FE-3316-4778-950E-E057421BC139}" type="parTrans" cxnId="{26F90657-7C07-43E4-8B71-C4F4C2D05375}">
      <dgm:prSet/>
      <dgm:spPr/>
      <dgm:t>
        <a:bodyPr/>
        <a:lstStyle/>
        <a:p>
          <a:endParaRPr lang="en-US"/>
        </a:p>
      </dgm:t>
    </dgm:pt>
    <dgm:pt modelId="{E4F80FCC-1506-4EE4-A655-BC9F42159A4F}" type="sibTrans" cxnId="{26F90657-7C07-43E4-8B71-C4F4C2D05375}">
      <dgm:prSet/>
      <dgm:spPr/>
      <dgm:t>
        <a:bodyPr/>
        <a:lstStyle/>
        <a:p>
          <a:endParaRPr lang="en-US"/>
        </a:p>
      </dgm:t>
    </dgm:pt>
    <dgm:pt modelId="{C82BF747-1EBB-4016-891B-37849DBBFD67}">
      <dgm:prSet/>
      <dgm:spPr/>
      <dgm:t>
        <a:bodyPr/>
        <a:lstStyle/>
        <a:p>
          <a:r>
            <a:rPr lang="en-US" dirty="0"/>
            <a:t>Debt over $2,500-low-income properties will possibly exclude</a:t>
          </a:r>
        </a:p>
      </dgm:t>
    </dgm:pt>
    <dgm:pt modelId="{82ADB223-EDD6-40AF-87FE-821408D63243}" type="parTrans" cxnId="{8A853EAC-E848-483D-998B-99D6C0D61714}">
      <dgm:prSet/>
      <dgm:spPr/>
      <dgm:t>
        <a:bodyPr/>
        <a:lstStyle/>
        <a:p>
          <a:endParaRPr lang="en-US"/>
        </a:p>
      </dgm:t>
    </dgm:pt>
    <dgm:pt modelId="{319AC4CC-559D-45B5-9921-482CF0DCFFCB}" type="sibTrans" cxnId="{8A853EAC-E848-483D-998B-99D6C0D61714}">
      <dgm:prSet/>
      <dgm:spPr/>
      <dgm:t>
        <a:bodyPr/>
        <a:lstStyle/>
        <a:p>
          <a:endParaRPr lang="en-US"/>
        </a:p>
      </dgm:t>
    </dgm:pt>
    <dgm:pt modelId="{7D102850-7E38-4E70-80D3-AFEBCD3E92C0}">
      <dgm:prSet/>
      <dgm:spPr/>
      <dgm:t>
        <a:bodyPr/>
        <a:lstStyle/>
        <a:p>
          <a:r>
            <a:rPr lang="en-US"/>
            <a:t>Employer  fails to communicate; Housing Team will reach out to client, SC, ILS support 3 times. The assessment will be completed, and an exit letter will be sent to SC.</a:t>
          </a:r>
        </a:p>
      </dgm:t>
    </dgm:pt>
    <dgm:pt modelId="{01033EA3-0EF6-4CC3-A1DE-ADDA00EE62DA}" type="parTrans" cxnId="{4DB5E65F-36F2-4E2D-8EAA-D53AA54A5434}">
      <dgm:prSet/>
      <dgm:spPr/>
      <dgm:t>
        <a:bodyPr/>
        <a:lstStyle/>
        <a:p>
          <a:endParaRPr lang="en-US"/>
        </a:p>
      </dgm:t>
    </dgm:pt>
    <dgm:pt modelId="{FA8416AE-A875-462F-A620-D650AD6E7863}" type="sibTrans" cxnId="{4DB5E65F-36F2-4E2D-8EAA-D53AA54A5434}">
      <dgm:prSet/>
      <dgm:spPr/>
      <dgm:t>
        <a:bodyPr/>
        <a:lstStyle/>
        <a:p>
          <a:endParaRPr lang="en-US"/>
        </a:p>
      </dgm:t>
    </dgm:pt>
    <dgm:pt modelId="{7BB6C88B-7044-4D7A-81A3-48492C63F2B2}" type="pres">
      <dgm:prSet presAssocID="{E3F416A3-F350-4FD4-A696-06699C4D0461}" presName="linear" presStyleCnt="0">
        <dgm:presLayoutVars>
          <dgm:animLvl val="lvl"/>
          <dgm:resizeHandles val="exact"/>
        </dgm:presLayoutVars>
      </dgm:prSet>
      <dgm:spPr/>
    </dgm:pt>
    <dgm:pt modelId="{F8B2649B-5B76-4A39-B5D5-28713B434563}" type="pres">
      <dgm:prSet presAssocID="{AA3A19DF-C4F1-4A88-94F4-0A198F14CA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0BFD38C-52D4-4902-81F3-082AFD0AB13B}" type="pres">
      <dgm:prSet presAssocID="{B7313DFB-9757-48AE-836C-5DC5458B4C7A}" presName="spacer" presStyleCnt="0"/>
      <dgm:spPr/>
    </dgm:pt>
    <dgm:pt modelId="{0BF8C21F-7FB1-41E2-BABF-1C1DAC4DDF9C}" type="pres">
      <dgm:prSet presAssocID="{A8669659-E60E-46C3-9558-551749A801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369D55-A9F7-4484-B9EB-8802F893B1C2}" type="pres">
      <dgm:prSet presAssocID="{F80770B4-2A12-437F-94AC-AE9B03D85009}" presName="spacer" presStyleCnt="0"/>
      <dgm:spPr/>
    </dgm:pt>
    <dgm:pt modelId="{05185A2F-EEBC-49FA-9E15-7B00786E2C92}" type="pres">
      <dgm:prSet presAssocID="{32312A16-F55F-41FD-9632-1EB24A7459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1D54D4F-2579-4A2A-8A78-2B9568B39178}" type="pres">
      <dgm:prSet presAssocID="{E4F80FCC-1506-4EE4-A655-BC9F42159A4F}" presName="spacer" presStyleCnt="0"/>
      <dgm:spPr/>
    </dgm:pt>
    <dgm:pt modelId="{51D3C1AB-F07B-4A19-9484-E4A690BEFED7}" type="pres">
      <dgm:prSet presAssocID="{C82BF747-1EBB-4016-891B-37849DBBFD6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106A0B-8BC7-4B6C-ADE0-5A64C28AE51F}" type="pres">
      <dgm:prSet presAssocID="{319AC4CC-559D-45B5-9921-482CF0DCFFCB}" presName="spacer" presStyleCnt="0"/>
      <dgm:spPr/>
    </dgm:pt>
    <dgm:pt modelId="{C4BAF39F-5472-4D2A-917D-DB96596061F9}" type="pres">
      <dgm:prSet presAssocID="{7D102850-7E38-4E70-80D3-AFEBCD3E92C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BF8401-2409-4C76-A197-230D50705C9E}" type="presOf" srcId="{32312A16-F55F-41FD-9632-1EB24A7459B7}" destId="{05185A2F-EEBC-49FA-9E15-7B00786E2C92}" srcOrd="0" destOrd="0" presId="urn:microsoft.com/office/officeart/2005/8/layout/vList2"/>
    <dgm:cxn modelId="{8044E11A-999A-4305-8563-F232FC51D137}" type="presOf" srcId="{7D102850-7E38-4E70-80D3-AFEBCD3E92C0}" destId="{C4BAF39F-5472-4D2A-917D-DB96596061F9}" srcOrd="0" destOrd="0" presId="urn:microsoft.com/office/officeart/2005/8/layout/vList2"/>
    <dgm:cxn modelId="{5D021131-D7B4-4822-9543-C94E630D56FC}" srcId="{E3F416A3-F350-4FD4-A696-06699C4D0461}" destId="{AA3A19DF-C4F1-4A88-94F4-0A198F14CA35}" srcOrd="0" destOrd="0" parTransId="{F0706F04-4E79-4056-A937-49A7935679D0}" sibTransId="{B7313DFB-9757-48AE-836C-5DC5458B4C7A}"/>
    <dgm:cxn modelId="{4DB5E65F-36F2-4E2D-8EAA-D53AA54A5434}" srcId="{E3F416A3-F350-4FD4-A696-06699C4D0461}" destId="{7D102850-7E38-4E70-80D3-AFEBCD3E92C0}" srcOrd="4" destOrd="0" parTransId="{01033EA3-0EF6-4CC3-A1DE-ADDA00EE62DA}" sibTransId="{FA8416AE-A875-462F-A620-D650AD6E7863}"/>
    <dgm:cxn modelId="{1A04FD47-4776-4C04-ACD3-39BCD007CA83}" type="presOf" srcId="{C82BF747-1EBB-4016-891B-37849DBBFD67}" destId="{51D3C1AB-F07B-4A19-9484-E4A690BEFED7}" srcOrd="0" destOrd="0" presId="urn:microsoft.com/office/officeart/2005/8/layout/vList2"/>
    <dgm:cxn modelId="{26F90657-7C07-43E4-8B71-C4F4C2D05375}" srcId="{E3F416A3-F350-4FD4-A696-06699C4D0461}" destId="{32312A16-F55F-41FD-9632-1EB24A7459B7}" srcOrd="2" destOrd="0" parTransId="{902480FE-3316-4778-950E-E057421BC139}" sibTransId="{E4F80FCC-1506-4EE4-A655-BC9F42159A4F}"/>
    <dgm:cxn modelId="{962D4B91-780A-43CF-9ECD-E45619233DE1}" type="presOf" srcId="{AA3A19DF-C4F1-4A88-94F4-0A198F14CA35}" destId="{F8B2649B-5B76-4A39-B5D5-28713B434563}" srcOrd="0" destOrd="0" presId="urn:microsoft.com/office/officeart/2005/8/layout/vList2"/>
    <dgm:cxn modelId="{0610D8A1-CD91-4659-89BD-56C151E446E9}" type="presOf" srcId="{E3F416A3-F350-4FD4-A696-06699C4D0461}" destId="{7BB6C88B-7044-4D7A-81A3-48492C63F2B2}" srcOrd="0" destOrd="0" presId="urn:microsoft.com/office/officeart/2005/8/layout/vList2"/>
    <dgm:cxn modelId="{79F2BEA4-D0FD-4A3E-A180-790ADA1397FF}" type="presOf" srcId="{A8669659-E60E-46C3-9558-551749A801FA}" destId="{0BF8C21F-7FB1-41E2-BABF-1C1DAC4DDF9C}" srcOrd="0" destOrd="0" presId="urn:microsoft.com/office/officeart/2005/8/layout/vList2"/>
    <dgm:cxn modelId="{8A853EAC-E848-483D-998B-99D6C0D61714}" srcId="{E3F416A3-F350-4FD4-A696-06699C4D0461}" destId="{C82BF747-1EBB-4016-891B-37849DBBFD67}" srcOrd="3" destOrd="0" parTransId="{82ADB223-EDD6-40AF-87FE-821408D63243}" sibTransId="{319AC4CC-559D-45B5-9921-482CF0DCFFCB}"/>
    <dgm:cxn modelId="{9A6EAECF-6C60-400E-B984-41E93F2B2AD9}" srcId="{E3F416A3-F350-4FD4-A696-06699C4D0461}" destId="{A8669659-E60E-46C3-9558-551749A801FA}" srcOrd="1" destOrd="0" parTransId="{69DDCB45-8324-4923-8959-EA577DD043EC}" sibTransId="{F80770B4-2A12-437F-94AC-AE9B03D85009}"/>
    <dgm:cxn modelId="{C5568836-E809-461E-A037-49B270710F75}" type="presParOf" srcId="{7BB6C88B-7044-4D7A-81A3-48492C63F2B2}" destId="{F8B2649B-5B76-4A39-B5D5-28713B434563}" srcOrd="0" destOrd="0" presId="urn:microsoft.com/office/officeart/2005/8/layout/vList2"/>
    <dgm:cxn modelId="{C4DC3487-1840-4693-AA31-6E028BE097B4}" type="presParOf" srcId="{7BB6C88B-7044-4D7A-81A3-48492C63F2B2}" destId="{90BFD38C-52D4-4902-81F3-082AFD0AB13B}" srcOrd="1" destOrd="0" presId="urn:microsoft.com/office/officeart/2005/8/layout/vList2"/>
    <dgm:cxn modelId="{42966644-382E-4448-BF16-FDE15ABABC39}" type="presParOf" srcId="{7BB6C88B-7044-4D7A-81A3-48492C63F2B2}" destId="{0BF8C21F-7FB1-41E2-BABF-1C1DAC4DDF9C}" srcOrd="2" destOrd="0" presId="urn:microsoft.com/office/officeart/2005/8/layout/vList2"/>
    <dgm:cxn modelId="{B02D52BA-B6C3-40B6-8B68-8F02700188EF}" type="presParOf" srcId="{7BB6C88B-7044-4D7A-81A3-48492C63F2B2}" destId="{00369D55-A9F7-4484-B9EB-8802F893B1C2}" srcOrd="3" destOrd="0" presId="urn:microsoft.com/office/officeart/2005/8/layout/vList2"/>
    <dgm:cxn modelId="{12A8FE87-B104-41BA-A17B-041EDFCF1DA6}" type="presParOf" srcId="{7BB6C88B-7044-4D7A-81A3-48492C63F2B2}" destId="{05185A2F-EEBC-49FA-9E15-7B00786E2C92}" srcOrd="4" destOrd="0" presId="urn:microsoft.com/office/officeart/2005/8/layout/vList2"/>
    <dgm:cxn modelId="{81E25A15-4B58-4431-82FB-1639F4B047D8}" type="presParOf" srcId="{7BB6C88B-7044-4D7A-81A3-48492C63F2B2}" destId="{A1D54D4F-2579-4A2A-8A78-2B9568B39178}" srcOrd="5" destOrd="0" presId="urn:microsoft.com/office/officeart/2005/8/layout/vList2"/>
    <dgm:cxn modelId="{3FE55B02-2B57-489A-B399-DFA9C560996D}" type="presParOf" srcId="{7BB6C88B-7044-4D7A-81A3-48492C63F2B2}" destId="{51D3C1AB-F07B-4A19-9484-E4A690BEFED7}" srcOrd="6" destOrd="0" presId="urn:microsoft.com/office/officeart/2005/8/layout/vList2"/>
    <dgm:cxn modelId="{1E9A5D46-1BCD-46AD-B23B-7C06000FAF68}" type="presParOf" srcId="{7BB6C88B-7044-4D7A-81A3-48492C63F2B2}" destId="{66106A0B-8BC7-4B6C-ADE0-5A64C28AE51F}" srcOrd="7" destOrd="0" presId="urn:microsoft.com/office/officeart/2005/8/layout/vList2"/>
    <dgm:cxn modelId="{07303853-6C11-4960-863D-069F004D87D0}" type="presParOf" srcId="{7BB6C88B-7044-4D7A-81A3-48492C63F2B2}" destId="{C4BAF39F-5472-4D2A-917D-DB96596061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74CF82-67F5-4A02-B387-FB19CAD4A0F0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59CD89-E8C2-492E-8F11-5912EEC3594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The Assessment if a Vital part of the process</a:t>
          </a:r>
        </a:p>
      </dgm:t>
    </dgm:pt>
    <dgm:pt modelId="{71A52D8C-CB7F-42C7-BBE9-07C13D63A2B4}" type="parTrans" cxnId="{CCF4D63D-E900-4B5E-94E2-91CBE8FD2CC7}">
      <dgm:prSet/>
      <dgm:spPr/>
      <dgm:t>
        <a:bodyPr/>
        <a:lstStyle/>
        <a:p>
          <a:endParaRPr lang="en-US"/>
        </a:p>
      </dgm:t>
    </dgm:pt>
    <dgm:pt modelId="{C6E1A1C9-449D-4B23-A5F1-0DB0EADE6199}" type="sibTrans" cxnId="{CCF4D63D-E900-4B5E-94E2-91CBE8FD2CC7}">
      <dgm:prSet/>
      <dgm:spPr/>
      <dgm:t>
        <a:bodyPr/>
        <a:lstStyle/>
        <a:p>
          <a:endParaRPr lang="en-US"/>
        </a:p>
      </dgm:t>
    </dgm:pt>
    <dgm:pt modelId="{C6BE0C71-CA6E-46A5-A0A5-41DA2B6EE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assessment was changed  to include recommendations of other services i.e., ILS</a:t>
          </a:r>
        </a:p>
      </dgm:t>
    </dgm:pt>
    <dgm:pt modelId="{8087C280-F9B6-4836-B695-5384A756FC9F}" type="parTrans" cxnId="{0AE447C3-1796-45EE-B622-ADA2CECFAFBD}">
      <dgm:prSet/>
      <dgm:spPr/>
      <dgm:t>
        <a:bodyPr/>
        <a:lstStyle/>
        <a:p>
          <a:endParaRPr lang="en-US"/>
        </a:p>
      </dgm:t>
    </dgm:pt>
    <dgm:pt modelId="{47253407-FF40-4954-94C6-C4ABE2969293}" type="sibTrans" cxnId="{0AE447C3-1796-45EE-B622-ADA2CECFAFBD}">
      <dgm:prSet/>
      <dgm:spPr/>
      <dgm:t>
        <a:bodyPr/>
        <a:lstStyle/>
        <a:p>
          <a:endParaRPr lang="en-US"/>
        </a:p>
      </dgm:t>
    </dgm:pt>
    <dgm:pt modelId="{423C6D96-C7E3-45FC-B50F-FAC801113D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Communication</a:t>
          </a:r>
        </a:p>
      </dgm:t>
    </dgm:pt>
    <dgm:pt modelId="{F0B3A7EC-9240-4820-8E4C-2EE2127D8726}" type="parTrans" cxnId="{E9C39759-D1E1-4846-B566-FDF6084CBB67}">
      <dgm:prSet/>
      <dgm:spPr/>
      <dgm:t>
        <a:bodyPr/>
        <a:lstStyle/>
        <a:p>
          <a:endParaRPr lang="en-US"/>
        </a:p>
      </dgm:t>
    </dgm:pt>
    <dgm:pt modelId="{E21D2892-353B-40AC-9A0D-BC7ACD026E0C}" type="sibTrans" cxnId="{E9C39759-D1E1-4846-B566-FDF6084CBB67}">
      <dgm:prSet/>
      <dgm:spPr/>
      <dgm:t>
        <a:bodyPr/>
        <a:lstStyle/>
        <a:p>
          <a:endParaRPr lang="en-US"/>
        </a:p>
      </dgm:t>
    </dgm:pt>
    <dgm:pt modelId="{B380F0BF-894F-4385-9A8E-1972A2A51C8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Education is crucial:</a:t>
          </a:r>
        </a:p>
      </dgm:t>
    </dgm:pt>
    <dgm:pt modelId="{7D70398E-1D57-442C-8F01-78756456A089}" type="parTrans" cxnId="{3D5D86ED-C1D5-4F3A-BC9C-6B88E3035DC7}">
      <dgm:prSet/>
      <dgm:spPr/>
      <dgm:t>
        <a:bodyPr/>
        <a:lstStyle/>
        <a:p>
          <a:endParaRPr lang="en-US"/>
        </a:p>
      </dgm:t>
    </dgm:pt>
    <dgm:pt modelId="{ED5E779B-B828-490C-A773-8FD2F217A9AE}" type="sibTrans" cxnId="{3D5D86ED-C1D5-4F3A-BC9C-6B88E3035DC7}">
      <dgm:prSet/>
      <dgm:spPr/>
      <dgm:t>
        <a:bodyPr/>
        <a:lstStyle/>
        <a:p>
          <a:endParaRPr lang="en-US"/>
        </a:p>
      </dgm:t>
    </dgm:pt>
    <dgm:pt modelId="{57AD7F4F-5F77-4006-9BDD-098844FC36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 ABLE accounts</a:t>
          </a:r>
        </a:p>
      </dgm:t>
    </dgm:pt>
    <dgm:pt modelId="{493F8290-A6FE-4426-B38E-8D8A37C3BBC8}" type="parTrans" cxnId="{FDCC0613-0E5B-4E6F-A041-31EB18B0F535}">
      <dgm:prSet/>
      <dgm:spPr/>
      <dgm:t>
        <a:bodyPr/>
        <a:lstStyle/>
        <a:p>
          <a:endParaRPr lang="en-US"/>
        </a:p>
      </dgm:t>
    </dgm:pt>
    <dgm:pt modelId="{B286A728-5C3E-41A3-B504-B85229B34196}" type="sibTrans" cxnId="{FDCC0613-0E5B-4E6F-A041-31EB18B0F535}">
      <dgm:prSet/>
      <dgm:spPr/>
      <dgm:t>
        <a:bodyPr/>
        <a:lstStyle/>
        <a:p>
          <a:endParaRPr lang="en-US"/>
        </a:p>
      </dgm:t>
    </dgm:pt>
    <dgm:pt modelId="{19D0DE68-B800-4ABB-950A-1BB155B472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Budgeting</a:t>
          </a:r>
        </a:p>
      </dgm:t>
    </dgm:pt>
    <dgm:pt modelId="{969784F0-BE56-4B2C-8AE7-9CFD7D5FD47A}" type="parTrans" cxnId="{5E2FA058-294F-4251-8026-7E312CB6E2CE}">
      <dgm:prSet/>
      <dgm:spPr/>
      <dgm:t>
        <a:bodyPr/>
        <a:lstStyle/>
        <a:p>
          <a:endParaRPr lang="en-US"/>
        </a:p>
      </dgm:t>
    </dgm:pt>
    <dgm:pt modelId="{812252CA-8F99-4977-B512-6645EEF255C4}" type="sibTrans" cxnId="{5E2FA058-294F-4251-8026-7E312CB6E2CE}">
      <dgm:prSet/>
      <dgm:spPr/>
      <dgm:t>
        <a:bodyPr/>
        <a:lstStyle/>
        <a:p>
          <a:endParaRPr lang="en-US"/>
        </a:p>
      </dgm:t>
    </dgm:pt>
    <dgm:pt modelId="{ACDB486D-DFF0-4065-A3E5-72A6E8ADBB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Credit Repair/Credit Check</a:t>
          </a:r>
        </a:p>
      </dgm:t>
    </dgm:pt>
    <dgm:pt modelId="{7CF13C54-4DE4-45B6-884C-9095066D1043}" type="parTrans" cxnId="{FC7DF0D4-87BF-4861-8D55-14DDD1871FE2}">
      <dgm:prSet/>
      <dgm:spPr/>
      <dgm:t>
        <a:bodyPr/>
        <a:lstStyle/>
        <a:p>
          <a:endParaRPr lang="en-US"/>
        </a:p>
      </dgm:t>
    </dgm:pt>
    <dgm:pt modelId="{E2AD8BC5-C86C-4C3A-A2D5-FF3F51C3987E}" type="sibTrans" cxnId="{FC7DF0D4-87BF-4861-8D55-14DDD1871FE2}">
      <dgm:prSet/>
      <dgm:spPr/>
      <dgm:t>
        <a:bodyPr/>
        <a:lstStyle/>
        <a:p>
          <a:endParaRPr lang="en-US"/>
        </a:p>
      </dgm:t>
    </dgm:pt>
    <dgm:pt modelId="{563D46E3-324F-43E1-AA3E-986C669B27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Neighborhood Works-Home Ownership</a:t>
          </a:r>
        </a:p>
      </dgm:t>
    </dgm:pt>
    <dgm:pt modelId="{EC1F5C42-BF25-4D44-9087-F99E36795A46}" type="parTrans" cxnId="{DB813562-ED82-4FB5-B5DE-0F62DBEE257D}">
      <dgm:prSet/>
      <dgm:spPr/>
      <dgm:t>
        <a:bodyPr/>
        <a:lstStyle/>
        <a:p>
          <a:endParaRPr lang="en-US"/>
        </a:p>
      </dgm:t>
    </dgm:pt>
    <dgm:pt modelId="{E6D06EF0-E446-40E8-A790-A0503C30CFF7}" type="sibTrans" cxnId="{DB813562-ED82-4FB5-B5DE-0F62DBEE257D}">
      <dgm:prSet/>
      <dgm:spPr/>
      <dgm:t>
        <a:bodyPr/>
        <a:lstStyle/>
        <a:p>
          <a:endParaRPr lang="en-US"/>
        </a:p>
      </dgm:t>
    </dgm:pt>
    <dgm:pt modelId="{8F1E9CA0-3627-4F8F-9D5D-1E411567D2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Habitat for Humanity</a:t>
          </a:r>
        </a:p>
      </dgm:t>
    </dgm:pt>
    <dgm:pt modelId="{617B54FC-6DE6-4430-A36D-7C409C3D66DF}" type="parTrans" cxnId="{B8CF7D0E-0DB3-4F76-8306-D198B0E25241}">
      <dgm:prSet/>
      <dgm:spPr/>
      <dgm:t>
        <a:bodyPr/>
        <a:lstStyle/>
        <a:p>
          <a:endParaRPr lang="en-US"/>
        </a:p>
      </dgm:t>
    </dgm:pt>
    <dgm:pt modelId="{A54BA656-2343-4A83-ADDA-40101E864E9F}" type="sibTrans" cxnId="{B8CF7D0E-0DB3-4F76-8306-D198B0E25241}">
      <dgm:prSet/>
      <dgm:spPr/>
      <dgm:t>
        <a:bodyPr/>
        <a:lstStyle/>
        <a:p>
          <a:endParaRPr lang="en-US"/>
        </a:p>
      </dgm:t>
    </dgm:pt>
    <dgm:pt modelId="{0BFDC464-8C95-4C11-86C5-DA85EEFEB0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ADU-Auxiliary Dwelling Units </a:t>
          </a:r>
          <a:endParaRPr lang="en-US" b="1" dirty="0"/>
        </a:p>
      </dgm:t>
    </dgm:pt>
    <dgm:pt modelId="{4435C1AA-F7F4-4782-B4E6-1B626EFEA43C}" type="parTrans" cxnId="{0BFED7E3-CA38-4E1A-89B5-121B2A9EFB4E}">
      <dgm:prSet/>
      <dgm:spPr/>
      <dgm:t>
        <a:bodyPr/>
        <a:lstStyle/>
        <a:p>
          <a:endParaRPr lang="en-US"/>
        </a:p>
      </dgm:t>
    </dgm:pt>
    <dgm:pt modelId="{A2E259B8-E84B-4BC2-9C4E-BB007F6BE0C3}" type="sibTrans" cxnId="{0BFED7E3-CA38-4E1A-89B5-121B2A9EFB4E}">
      <dgm:prSet/>
      <dgm:spPr/>
      <dgm:t>
        <a:bodyPr/>
        <a:lstStyle/>
        <a:p>
          <a:endParaRPr lang="en-US"/>
        </a:p>
      </dgm:t>
    </dgm:pt>
    <dgm:pt modelId="{6091B12A-F696-4E1A-92E2-EC1268AD11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If we do not  have regular communication with the client and R.C. the ability to place a client, decreases. </a:t>
          </a:r>
        </a:p>
        <a:p>
          <a:pPr marL="114300" lvl="1" indent="0" defTabSz="666750">
            <a:spcBef>
              <a:spcPct val="0"/>
            </a:spcBef>
            <a:spcAft>
              <a:spcPct val="15000"/>
            </a:spcAft>
          </a:pPr>
          <a:endParaRPr lang="en-US" dirty="0"/>
        </a:p>
      </dgm:t>
    </dgm:pt>
    <dgm:pt modelId="{CB7AC16E-1373-4C95-81CA-F00FFCAF06C4}" type="parTrans" cxnId="{2E5F9F62-CE9D-43A3-81AF-9FD862120A11}">
      <dgm:prSet/>
      <dgm:spPr/>
      <dgm:t>
        <a:bodyPr/>
        <a:lstStyle/>
        <a:p>
          <a:endParaRPr lang="en-US"/>
        </a:p>
      </dgm:t>
    </dgm:pt>
    <dgm:pt modelId="{9A4A580E-72FE-4130-8C64-AE1AF1FD7A5D}" type="sibTrans" cxnId="{2E5F9F62-CE9D-43A3-81AF-9FD862120A11}">
      <dgm:prSet/>
      <dgm:spPr/>
      <dgm:t>
        <a:bodyPr/>
        <a:lstStyle/>
        <a:p>
          <a:endParaRPr lang="en-US"/>
        </a:p>
      </dgm:t>
    </dgm:pt>
    <dgm:pt modelId="{8DE27E2A-2B7C-482D-AF5D-1BB3AE2F9BB3}" type="pres">
      <dgm:prSet presAssocID="{D974CF82-67F5-4A02-B387-FB19CAD4A0F0}" presName="linear" presStyleCnt="0">
        <dgm:presLayoutVars>
          <dgm:dir/>
          <dgm:animLvl val="lvl"/>
          <dgm:resizeHandles val="exact"/>
        </dgm:presLayoutVars>
      </dgm:prSet>
      <dgm:spPr/>
    </dgm:pt>
    <dgm:pt modelId="{6A7E3EBD-6135-4E05-B8EC-51D7FD238BDE}" type="pres">
      <dgm:prSet presAssocID="{F359CD89-E8C2-492E-8F11-5912EEC35948}" presName="parentLin" presStyleCnt="0"/>
      <dgm:spPr/>
    </dgm:pt>
    <dgm:pt modelId="{5A20DC53-4613-4000-B93C-2633A94A73EC}" type="pres">
      <dgm:prSet presAssocID="{F359CD89-E8C2-492E-8F11-5912EEC35948}" presName="parentLeftMargin" presStyleLbl="node1" presStyleIdx="0" presStyleCnt="3"/>
      <dgm:spPr/>
    </dgm:pt>
    <dgm:pt modelId="{32F1F4A7-1238-4AEB-9FD9-9D7820752367}" type="pres">
      <dgm:prSet presAssocID="{F359CD89-E8C2-492E-8F11-5912EEC359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F0C21D-6C87-4C13-9A6F-501298950890}" type="pres">
      <dgm:prSet presAssocID="{F359CD89-E8C2-492E-8F11-5912EEC35948}" presName="negativeSpace" presStyleCnt="0"/>
      <dgm:spPr/>
    </dgm:pt>
    <dgm:pt modelId="{E5705E4E-7572-40D3-9D33-853BE291F584}" type="pres">
      <dgm:prSet presAssocID="{F359CD89-E8C2-492E-8F11-5912EEC35948}" presName="childText" presStyleLbl="conFgAcc1" presStyleIdx="0" presStyleCnt="3">
        <dgm:presLayoutVars>
          <dgm:bulletEnabled val="1"/>
        </dgm:presLayoutVars>
      </dgm:prSet>
      <dgm:spPr/>
    </dgm:pt>
    <dgm:pt modelId="{C8797E66-644D-432A-A919-232A4996F876}" type="pres">
      <dgm:prSet presAssocID="{C6E1A1C9-449D-4B23-A5F1-0DB0EADE6199}" presName="spaceBetweenRectangles" presStyleCnt="0"/>
      <dgm:spPr/>
    </dgm:pt>
    <dgm:pt modelId="{7A52F71B-5565-4342-A4E3-D9C24CA60C52}" type="pres">
      <dgm:prSet presAssocID="{423C6D96-C7E3-45FC-B50F-FAC801113DE1}" presName="parentLin" presStyleCnt="0"/>
      <dgm:spPr/>
    </dgm:pt>
    <dgm:pt modelId="{B6963100-AB77-4A2F-9BDA-F8DAA464E64F}" type="pres">
      <dgm:prSet presAssocID="{423C6D96-C7E3-45FC-B50F-FAC801113DE1}" presName="parentLeftMargin" presStyleLbl="node1" presStyleIdx="0" presStyleCnt="3"/>
      <dgm:spPr/>
    </dgm:pt>
    <dgm:pt modelId="{677ADAAF-B98A-4FBD-92BD-EC218206CBB1}" type="pres">
      <dgm:prSet presAssocID="{423C6D96-C7E3-45FC-B50F-FAC801113D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941E7E-A033-4192-917F-0C6BBC8A5E74}" type="pres">
      <dgm:prSet presAssocID="{423C6D96-C7E3-45FC-B50F-FAC801113DE1}" presName="negativeSpace" presStyleCnt="0"/>
      <dgm:spPr/>
    </dgm:pt>
    <dgm:pt modelId="{95D3F77E-2911-4F2D-8B10-87B6F49FBE47}" type="pres">
      <dgm:prSet presAssocID="{423C6D96-C7E3-45FC-B50F-FAC801113DE1}" presName="childText" presStyleLbl="conFgAcc1" presStyleIdx="1" presStyleCnt="3">
        <dgm:presLayoutVars>
          <dgm:bulletEnabled val="1"/>
        </dgm:presLayoutVars>
      </dgm:prSet>
      <dgm:spPr/>
    </dgm:pt>
    <dgm:pt modelId="{1B93B795-6420-460B-9AF0-17B52C499860}" type="pres">
      <dgm:prSet presAssocID="{E21D2892-353B-40AC-9A0D-BC7ACD026E0C}" presName="spaceBetweenRectangles" presStyleCnt="0"/>
      <dgm:spPr/>
    </dgm:pt>
    <dgm:pt modelId="{0AA2A6EF-69D2-4785-A115-F852FCFD978E}" type="pres">
      <dgm:prSet presAssocID="{B380F0BF-894F-4385-9A8E-1972A2A51C82}" presName="parentLin" presStyleCnt="0"/>
      <dgm:spPr/>
    </dgm:pt>
    <dgm:pt modelId="{9BCD2976-E588-4A78-9F94-FAB80331F5B3}" type="pres">
      <dgm:prSet presAssocID="{B380F0BF-894F-4385-9A8E-1972A2A51C82}" presName="parentLeftMargin" presStyleLbl="node1" presStyleIdx="1" presStyleCnt="3"/>
      <dgm:spPr/>
    </dgm:pt>
    <dgm:pt modelId="{48DBF315-6904-402B-B459-F143BB77FC0E}" type="pres">
      <dgm:prSet presAssocID="{B380F0BF-894F-4385-9A8E-1972A2A51C8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94B264-3B38-4E9D-AB1B-1C0536D76C0A}" type="pres">
      <dgm:prSet presAssocID="{B380F0BF-894F-4385-9A8E-1972A2A51C82}" presName="negativeSpace" presStyleCnt="0"/>
      <dgm:spPr/>
    </dgm:pt>
    <dgm:pt modelId="{9A227492-CC94-4EC3-956D-B70C16E70F5B}" type="pres">
      <dgm:prSet presAssocID="{B380F0BF-894F-4385-9A8E-1972A2A51C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DFE909-796C-448B-821E-356BCF602035}" type="presOf" srcId="{D974CF82-67F5-4A02-B387-FB19CAD4A0F0}" destId="{8DE27E2A-2B7C-482D-AF5D-1BB3AE2F9BB3}" srcOrd="0" destOrd="0" presId="urn:microsoft.com/office/officeart/2005/8/layout/list1"/>
    <dgm:cxn modelId="{F7D3440A-7B76-4586-83FA-123BC3E5CEE8}" type="presOf" srcId="{B380F0BF-894F-4385-9A8E-1972A2A51C82}" destId="{9BCD2976-E588-4A78-9F94-FAB80331F5B3}" srcOrd="0" destOrd="0" presId="urn:microsoft.com/office/officeart/2005/8/layout/list1"/>
    <dgm:cxn modelId="{B8CF7D0E-0DB3-4F76-8306-D198B0E25241}" srcId="{B380F0BF-894F-4385-9A8E-1972A2A51C82}" destId="{8F1E9CA0-3627-4F8F-9D5D-1E411567D27B}" srcOrd="4" destOrd="0" parTransId="{617B54FC-6DE6-4430-A36D-7C409C3D66DF}" sibTransId="{A54BA656-2343-4A83-ADDA-40101E864E9F}"/>
    <dgm:cxn modelId="{0BF76011-0833-44F8-81F6-17721188C194}" type="presOf" srcId="{8F1E9CA0-3627-4F8F-9D5D-1E411567D27B}" destId="{9A227492-CC94-4EC3-956D-B70C16E70F5B}" srcOrd="0" destOrd="4" presId="urn:microsoft.com/office/officeart/2005/8/layout/list1"/>
    <dgm:cxn modelId="{FDCC0613-0E5B-4E6F-A041-31EB18B0F535}" srcId="{B380F0BF-894F-4385-9A8E-1972A2A51C82}" destId="{57AD7F4F-5F77-4006-9BDD-098844FC367D}" srcOrd="0" destOrd="0" parTransId="{493F8290-A6FE-4426-B38E-8D8A37C3BBC8}" sibTransId="{B286A728-5C3E-41A3-B504-B85229B34196}"/>
    <dgm:cxn modelId="{2155591F-ECA6-4FD9-B8D4-15EA4D2A5E96}" type="presOf" srcId="{ACDB486D-DFF0-4065-A3E5-72A6E8ADBBE6}" destId="{9A227492-CC94-4EC3-956D-B70C16E70F5B}" srcOrd="0" destOrd="2" presId="urn:microsoft.com/office/officeart/2005/8/layout/list1"/>
    <dgm:cxn modelId="{D7728127-21A9-46EE-A2A8-C03221479337}" type="presOf" srcId="{423C6D96-C7E3-45FC-B50F-FAC801113DE1}" destId="{B6963100-AB77-4A2F-9BDA-F8DAA464E64F}" srcOrd="0" destOrd="0" presId="urn:microsoft.com/office/officeart/2005/8/layout/list1"/>
    <dgm:cxn modelId="{CCF4D63D-E900-4B5E-94E2-91CBE8FD2CC7}" srcId="{D974CF82-67F5-4A02-B387-FB19CAD4A0F0}" destId="{F359CD89-E8C2-492E-8F11-5912EEC35948}" srcOrd="0" destOrd="0" parTransId="{71A52D8C-CB7F-42C7-BBE9-07C13D63A2B4}" sibTransId="{C6E1A1C9-449D-4B23-A5F1-0DB0EADE6199}"/>
    <dgm:cxn modelId="{DB813562-ED82-4FB5-B5DE-0F62DBEE257D}" srcId="{B380F0BF-894F-4385-9A8E-1972A2A51C82}" destId="{563D46E3-324F-43E1-AA3E-986C669B2760}" srcOrd="3" destOrd="0" parTransId="{EC1F5C42-BF25-4D44-9087-F99E36795A46}" sibTransId="{E6D06EF0-E446-40E8-A790-A0503C30CFF7}"/>
    <dgm:cxn modelId="{2E5F9F62-CE9D-43A3-81AF-9FD862120A11}" srcId="{423C6D96-C7E3-45FC-B50F-FAC801113DE1}" destId="{6091B12A-F696-4E1A-92E2-EC1268AD115D}" srcOrd="0" destOrd="0" parTransId="{CB7AC16E-1373-4C95-81CA-F00FFCAF06C4}" sibTransId="{9A4A580E-72FE-4130-8C64-AE1AF1FD7A5D}"/>
    <dgm:cxn modelId="{8CE21D6B-41A8-49FA-BC9A-E56B34D6FC17}" type="presOf" srcId="{6091B12A-F696-4E1A-92E2-EC1268AD115D}" destId="{95D3F77E-2911-4F2D-8B10-87B6F49FBE47}" srcOrd="0" destOrd="0" presId="urn:microsoft.com/office/officeart/2005/8/layout/list1"/>
    <dgm:cxn modelId="{5E2FA058-294F-4251-8026-7E312CB6E2CE}" srcId="{B380F0BF-894F-4385-9A8E-1972A2A51C82}" destId="{19D0DE68-B800-4ABB-950A-1BB155B472FB}" srcOrd="1" destOrd="0" parTransId="{969784F0-BE56-4B2C-8AE7-9CFD7D5FD47A}" sibTransId="{812252CA-8F99-4977-B512-6645EEF255C4}"/>
    <dgm:cxn modelId="{E9C39759-D1E1-4846-B566-FDF6084CBB67}" srcId="{D974CF82-67F5-4A02-B387-FB19CAD4A0F0}" destId="{423C6D96-C7E3-45FC-B50F-FAC801113DE1}" srcOrd="1" destOrd="0" parTransId="{F0B3A7EC-9240-4820-8E4C-2EE2127D8726}" sibTransId="{E21D2892-353B-40AC-9A0D-BC7ACD026E0C}"/>
    <dgm:cxn modelId="{D7BAFA89-590E-4AA5-B9DC-8833D5E002E5}" type="presOf" srcId="{57AD7F4F-5F77-4006-9BDD-098844FC367D}" destId="{9A227492-CC94-4EC3-956D-B70C16E70F5B}" srcOrd="0" destOrd="0" presId="urn:microsoft.com/office/officeart/2005/8/layout/list1"/>
    <dgm:cxn modelId="{29E4D990-9CA7-4E59-831B-29DCCA3EDD4D}" type="presOf" srcId="{F359CD89-E8C2-492E-8F11-5912EEC35948}" destId="{5A20DC53-4613-4000-B93C-2633A94A73EC}" srcOrd="0" destOrd="0" presId="urn:microsoft.com/office/officeart/2005/8/layout/list1"/>
    <dgm:cxn modelId="{59FFCFAA-6CBF-43CF-9990-E14B7A4BFC10}" type="presOf" srcId="{C6BE0C71-CA6E-46A5-A0A5-41DA2B6EE154}" destId="{E5705E4E-7572-40D3-9D33-853BE291F584}" srcOrd="0" destOrd="0" presId="urn:microsoft.com/office/officeart/2005/8/layout/list1"/>
    <dgm:cxn modelId="{ACC404BB-5799-4224-B45F-2CDF5ED732D5}" type="presOf" srcId="{563D46E3-324F-43E1-AA3E-986C669B2760}" destId="{9A227492-CC94-4EC3-956D-B70C16E70F5B}" srcOrd="0" destOrd="3" presId="urn:microsoft.com/office/officeart/2005/8/layout/list1"/>
    <dgm:cxn modelId="{0AE447C3-1796-45EE-B622-ADA2CECFAFBD}" srcId="{F359CD89-E8C2-492E-8F11-5912EEC35948}" destId="{C6BE0C71-CA6E-46A5-A0A5-41DA2B6EE154}" srcOrd="0" destOrd="0" parTransId="{8087C280-F9B6-4836-B695-5384A756FC9F}" sibTransId="{47253407-FF40-4954-94C6-C4ABE2969293}"/>
    <dgm:cxn modelId="{FC7DF0D4-87BF-4861-8D55-14DDD1871FE2}" srcId="{B380F0BF-894F-4385-9A8E-1972A2A51C82}" destId="{ACDB486D-DFF0-4065-A3E5-72A6E8ADBBE6}" srcOrd="2" destOrd="0" parTransId="{7CF13C54-4DE4-45B6-884C-9095066D1043}" sibTransId="{E2AD8BC5-C86C-4C3A-A2D5-FF3F51C3987E}"/>
    <dgm:cxn modelId="{0806B1DB-8AC1-48D1-BCE1-F83CCEE39CC1}" type="presOf" srcId="{F359CD89-E8C2-492E-8F11-5912EEC35948}" destId="{32F1F4A7-1238-4AEB-9FD9-9D7820752367}" srcOrd="1" destOrd="0" presId="urn:microsoft.com/office/officeart/2005/8/layout/list1"/>
    <dgm:cxn modelId="{0BFED7E3-CA38-4E1A-89B5-121B2A9EFB4E}" srcId="{B380F0BF-894F-4385-9A8E-1972A2A51C82}" destId="{0BFDC464-8C95-4C11-86C5-DA85EEFEB098}" srcOrd="5" destOrd="0" parTransId="{4435C1AA-F7F4-4782-B4E6-1B626EFEA43C}" sibTransId="{A2E259B8-E84B-4BC2-9C4E-BB007F6BE0C3}"/>
    <dgm:cxn modelId="{A8D219E5-BE84-4145-9F1F-86ED6F6F9DC0}" type="presOf" srcId="{B380F0BF-894F-4385-9A8E-1972A2A51C82}" destId="{48DBF315-6904-402B-B459-F143BB77FC0E}" srcOrd="1" destOrd="0" presId="urn:microsoft.com/office/officeart/2005/8/layout/list1"/>
    <dgm:cxn modelId="{3D5D86ED-C1D5-4F3A-BC9C-6B88E3035DC7}" srcId="{D974CF82-67F5-4A02-B387-FB19CAD4A0F0}" destId="{B380F0BF-894F-4385-9A8E-1972A2A51C82}" srcOrd="2" destOrd="0" parTransId="{7D70398E-1D57-442C-8F01-78756456A089}" sibTransId="{ED5E779B-B828-490C-A773-8FD2F217A9AE}"/>
    <dgm:cxn modelId="{BA21A2EF-996A-431E-9ADA-BC51EDC12D8F}" type="presOf" srcId="{19D0DE68-B800-4ABB-950A-1BB155B472FB}" destId="{9A227492-CC94-4EC3-956D-B70C16E70F5B}" srcOrd="0" destOrd="1" presId="urn:microsoft.com/office/officeart/2005/8/layout/list1"/>
    <dgm:cxn modelId="{BAA6D9F0-FE2E-495A-B965-A4B3638F20C3}" type="presOf" srcId="{423C6D96-C7E3-45FC-B50F-FAC801113DE1}" destId="{677ADAAF-B98A-4FBD-92BD-EC218206CBB1}" srcOrd="1" destOrd="0" presId="urn:microsoft.com/office/officeart/2005/8/layout/list1"/>
    <dgm:cxn modelId="{4D32B5F7-553F-4673-9135-37E22680B26C}" type="presOf" srcId="{0BFDC464-8C95-4C11-86C5-DA85EEFEB098}" destId="{9A227492-CC94-4EC3-956D-B70C16E70F5B}" srcOrd="0" destOrd="5" presId="urn:microsoft.com/office/officeart/2005/8/layout/list1"/>
    <dgm:cxn modelId="{104726E2-02F1-4F04-8C2D-BA3F313E9465}" type="presParOf" srcId="{8DE27E2A-2B7C-482D-AF5D-1BB3AE2F9BB3}" destId="{6A7E3EBD-6135-4E05-B8EC-51D7FD238BDE}" srcOrd="0" destOrd="0" presId="urn:microsoft.com/office/officeart/2005/8/layout/list1"/>
    <dgm:cxn modelId="{01CB8028-56F0-48D3-9E5A-9EEA37FEFF5A}" type="presParOf" srcId="{6A7E3EBD-6135-4E05-B8EC-51D7FD238BDE}" destId="{5A20DC53-4613-4000-B93C-2633A94A73EC}" srcOrd="0" destOrd="0" presId="urn:microsoft.com/office/officeart/2005/8/layout/list1"/>
    <dgm:cxn modelId="{DAC6E698-C599-480C-8EE2-734F30D5A864}" type="presParOf" srcId="{6A7E3EBD-6135-4E05-B8EC-51D7FD238BDE}" destId="{32F1F4A7-1238-4AEB-9FD9-9D7820752367}" srcOrd="1" destOrd="0" presId="urn:microsoft.com/office/officeart/2005/8/layout/list1"/>
    <dgm:cxn modelId="{F67E9C99-E3DA-43A9-96EC-3BBABD7521DC}" type="presParOf" srcId="{8DE27E2A-2B7C-482D-AF5D-1BB3AE2F9BB3}" destId="{77F0C21D-6C87-4C13-9A6F-501298950890}" srcOrd="1" destOrd="0" presId="urn:microsoft.com/office/officeart/2005/8/layout/list1"/>
    <dgm:cxn modelId="{10F8D013-05BD-45B0-86F0-BF7DC5BB8BC4}" type="presParOf" srcId="{8DE27E2A-2B7C-482D-AF5D-1BB3AE2F9BB3}" destId="{E5705E4E-7572-40D3-9D33-853BE291F584}" srcOrd="2" destOrd="0" presId="urn:microsoft.com/office/officeart/2005/8/layout/list1"/>
    <dgm:cxn modelId="{597F847C-EBD8-420B-9A36-3570B0BCFE1C}" type="presParOf" srcId="{8DE27E2A-2B7C-482D-AF5D-1BB3AE2F9BB3}" destId="{C8797E66-644D-432A-A919-232A4996F876}" srcOrd="3" destOrd="0" presId="urn:microsoft.com/office/officeart/2005/8/layout/list1"/>
    <dgm:cxn modelId="{A16B967A-24F0-446A-A6F1-BF22634AE5A8}" type="presParOf" srcId="{8DE27E2A-2B7C-482D-AF5D-1BB3AE2F9BB3}" destId="{7A52F71B-5565-4342-A4E3-D9C24CA60C52}" srcOrd="4" destOrd="0" presId="urn:microsoft.com/office/officeart/2005/8/layout/list1"/>
    <dgm:cxn modelId="{678B21C7-CAFA-4193-8350-4B25039FF59D}" type="presParOf" srcId="{7A52F71B-5565-4342-A4E3-D9C24CA60C52}" destId="{B6963100-AB77-4A2F-9BDA-F8DAA464E64F}" srcOrd="0" destOrd="0" presId="urn:microsoft.com/office/officeart/2005/8/layout/list1"/>
    <dgm:cxn modelId="{D2A7C4EE-7A20-4F7E-9A26-F7983751411A}" type="presParOf" srcId="{7A52F71B-5565-4342-A4E3-D9C24CA60C52}" destId="{677ADAAF-B98A-4FBD-92BD-EC218206CBB1}" srcOrd="1" destOrd="0" presId="urn:microsoft.com/office/officeart/2005/8/layout/list1"/>
    <dgm:cxn modelId="{CC0CBC96-46C4-41BB-BB6A-7BE1CB08CFEA}" type="presParOf" srcId="{8DE27E2A-2B7C-482D-AF5D-1BB3AE2F9BB3}" destId="{4B941E7E-A033-4192-917F-0C6BBC8A5E74}" srcOrd="5" destOrd="0" presId="urn:microsoft.com/office/officeart/2005/8/layout/list1"/>
    <dgm:cxn modelId="{BFD56177-AAF6-4053-805D-1039BEF88B11}" type="presParOf" srcId="{8DE27E2A-2B7C-482D-AF5D-1BB3AE2F9BB3}" destId="{95D3F77E-2911-4F2D-8B10-87B6F49FBE47}" srcOrd="6" destOrd="0" presId="urn:microsoft.com/office/officeart/2005/8/layout/list1"/>
    <dgm:cxn modelId="{57CC3D67-60EB-4972-AFF1-E1091DF42763}" type="presParOf" srcId="{8DE27E2A-2B7C-482D-AF5D-1BB3AE2F9BB3}" destId="{1B93B795-6420-460B-9AF0-17B52C499860}" srcOrd="7" destOrd="0" presId="urn:microsoft.com/office/officeart/2005/8/layout/list1"/>
    <dgm:cxn modelId="{D871F290-D04B-456C-8ACB-1548D2FFF8EC}" type="presParOf" srcId="{8DE27E2A-2B7C-482D-AF5D-1BB3AE2F9BB3}" destId="{0AA2A6EF-69D2-4785-A115-F852FCFD978E}" srcOrd="8" destOrd="0" presId="urn:microsoft.com/office/officeart/2005/8/layout/list1"/>
    <dgm:cxn modelId="{CBF060D4-EAA1-4D93-A224-55AEA322FB45}" type="presParOf" srcId="{0AA2A6EF-69D2-4785-A115-F852FCFD978E}" destId="{9BCD2976-E588-4A78-9F94-FAB80331F5B3}" srcOrd="0" destOrd="0" presId="urn:microsoft.com/office/officeart/2005/8/layout/list1"/>
    <dgm:cxn modelId="{D5538A11-F34B-4015-9457-A870635AB00B}" type="presParOf" srcId="{0AA2A6EF-69D2-4785-A115-F852FCFD978E}" destId="{48DBF315-6904-402B-B459-F143BB77FC0E}" srcOrd="1" destOrd="0" presId="urn:microsoft.com/office/officeart/2005/8/layout/list1"/>
    <dgm:cxn modelId="{C4C11F41-B2D7-46C0-A828-97747CB2195C}" type="presParOf" srcId="{8DE27E2A-2B7C-482D-AF5D-1BB3AE2F9BB3}" destId="{CA94B264-3B38-4E9D-AB1B-1C0536D76C0A}" srcOrd="9" destOrd="0" presId="urn:microsoft.com/office/officeart/2005/8/layout/list1"/>
    <dgm:cxn modelId="{85CA87A7-3393-4985-AEA5-A4A7F6725DAD}" type="presParOf" srcId="{8DE27E2A-2B7C-482D-AF5D-1BB3AE2F9BB3}" destId="{9A227492-CC94-4EC3-956D-B70C16E70F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7E315-5D73-42AC-A84B-70BD611B8EE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47D81-2151-468D-9522-8189493E12DB}">
      <dgm:prSet/>
      <dgm:spPr/>
      <dgm:t>
        <a:bodyPr/>
        <a:lstStyle/>
        <a:p>
          <a:r>
            <a:rPr lang="en-US" dirty="0"/>
            <a:t>Sacramento Housing Redevelopment Agency (SHRA)</a:t>
          </a:r>
        </a:p>
      </dgm:t>
    </dgm:pt>
    <dgm:pt modelId="{ED7CC4BA-3E47-4C54-BE6A-A69B57BE8EAB}" type="parTrans" cxnId="{0CFCF1F9-D1A4-4FBB-BDF5-13CAB7F2DF1E}">
      <dgm:prSet/>
      <dgm:spPr/>
      <dgm:t>
        <a:bodyPr/>
        <a:lstStyle/>
        <a:p>
          <a:endParaRPr lang="en-US"/>
        </a:p>
      </dgm:t>
    </dgm:pt>
    <dgm:pt modelId="{234A1BE5-C0D8-41D3-B821-6CA0ABC08A3A}" type="sibTrans" cxnId="{0CFCF1F9-D1A4-4FBB-BDF5-13CAB7F2DF1E}">
      <dgm:prSet/>
      <dgm:spPr/>
      <dgm:t>
        <a:bodyPr/>
        <a:lstStyle/>
        <a:p>
          <a:endParaRPr lang="en-US"/>
        </a:p>
      </dgm:t>
    </dgm:pt>
    <dgm:pt modelId="{C6D34195-FA85-41E7-A9BD-5121FE96B56B}">
      <dgm:prSet/>
      <dgm:spPr/>
      <dgm:t>
        <a:bodyPr/>
        <a:lstStyle/>
        <a:p>
          <a:r>
            <a:rPr lang="en-US" dirty="0"/>
            <a:t>Birth and Beyond</a:t>
          </a:r>
        </a:p>
        <a:p>
          <a:r>
            <a:rPr lang="en-US" dirty="0"/>
            <a:t>Cal Works</a:t>
          </a:r>
        </a:p>
      </dgm:t>
    </dgm:pt>
    <dgm:pt modelId="{012231F8-7EDC-43FC-BC2F-3885EC0E0EDA}" type="parTrans" cxnId="{65A7DE30-DF99-4705-B0C4-B65D888D61BB}">
      <dgm:prSet/>
      <dgm:spPr/>
      <dgm:t>
        <a:bodyPr/>
        <a:lstStyle/>
        <a:p>
          <a:endParaRPr lang="en-US"/>
        </a:p>
      </dgm:t>
    </dgm:pt>
    <dgm:pt modelId="{75C43CEF-CB54-42A5-851C-50E798856227}" type="sibTrans" cxnId="{65A7DE30-DF99-4705-B0C4-B65D888D61BB}">
      <dgm:prSet/>
      <dgm:spPr/>
      <dgm:t>
        <a:bodyPr/>
        <a:lstStyle/>
        <a:p>
          <a:endParaRPr lang="en-US"/>
        </a:p>
      </dgm:t>
    </dgm:pt>
    <dgm:pt modelId="{991B7838-4CA5-4F77-B810-99509A989A4F}">
      <dgm:prSet/>
      <dgm:spPr/>
      <dgm:t>
        <a:bodyPr/>
        <a:lstStyle/>
        <a:p>
          <a:r>
            <a:rPr lang="en-US" dirty="0"/>
            <a:t> John Stewart/Marisol Village</a:t>
          </a:r>
        </a:p>
        <a:p>
          <a:r>
            <a:rPr lang="en-US" dirty="0"/>
            <a:t>Mercy Housing</a:t>
          </a:r>
        </a:p>
        <a:p>
          <a:r>
            <a:rPr lang="en-US" dirty="0"/>
            <a:t>CADA Housing</a:t>
          </a:r>
        </a:p>
      </dgm:t>
    </dgm:pt>
    <dgm:pt modelId="{F607C2E1-9871-44D5-88DE-67CAEFCDE1A8}" type="parTrans" cxnId="{B56789AB-B936-43DF-B7A7-BF160C3907F5}">
      <dgm:prSet/>
      <dgm:spPr/>
      <dgm:t>
        <a:bodyPr/>
        <a:lstStyle/>
        <a:p>
          <a:endParaRPr lang="en-US"/>
        </a:p>
      </dgm:t>
    </dgm:pt>
    <dgm:pt modelId="{250EDF95-8B2A-479A-A6DF-E8754D5DBCCF}" type="sibTrans" cxnId="{B56789AB-B936-43DF-B7A7-BF160C3907F5}">
      <dgm:prSet/>
      <dgm:spPr/>
      <dgm:t>
        <a:bodyPr/>
        <a:lstStyle/>
        <a:p>
          <a:endParaRPr lang="en-US"/>
        </a:p>
      </dgm:t>
    </dgm:pt>
    <dgm:pt modelId="{C52BF198-0E49-4A22-8FEB-4081D20234DA}">
      <dgm:prSet/>
      <dgm:spPr/>
      <dgm:t>
        <a:bodyPr/>
        <a:lstStyle/>
        <a:p>
          <a:r>
            <a:rPr lang="en-US" dirty="0"/>
            <a:t>Payee Services</a:t>
          </a:r>
        </a:p>
        <a:p>
          <a:r>
            <a:rPr lang="en-US" dirty="0"/>
            <a:t>Volunteers of America</a:t>
          </a:r>
        </a:p>
        <a:p>
          <a:r>
            <a:rPr lang="en-US" dirty="0"/>
            <a:t>WEAVE</a:t>
          </a:r>
        </a:p>
      </dgm:t>
    </dgm:pt>
    <dgm:pt modelId="{410E6450-D7E9-4A62-9320-11B4FA598FE4}" type="parTrans" cxnId="{93720B61-2C4C-4B79-B25A-932E7D764074}">
      <dgm:prSet/>
      <dgm:spPr/>
      <dgm:t>
        <a:bodyPr/>
        <a:lstStyle/>
        <a:p>
          <a:endParaRPr lang="en-US"/>
        </a:p>
      </dgm:t>
    </dgm:pt>
    <dgm:pt modelId="{21111C45-F219-43F1-8260-456A6FCF8037}" type="sibTrans" cxnId="{93720B61-2C4C-4B79-B25A-932E7D764074}">
      <dgm:prSet/>
      <dgm:spPr/>
      <dgm:t>
        <a:bodyPr/>
        <a:lstStyle/>
        <a:p>
          <a:endParaRPr lang="en-US"/>
        </a:p>
      </dgm:t>
    </dgm:pt>
    <dgm:pt modelId="{02C8BAC6-3AE5-467F-B845-EE3AD434E922}" type="pres">
      <dgm:prSet presAssocID="{E8C7E315-5D73-42AC-A84B-70BD611B8EE0}" presName="matrix" presStyleCnt="0">
        <dgm:presLayoutVars>
          <dgm:chMax val="1"/>
          <dgm:dir/>
          <dgm:resizeHandles val="exact"/>
        </dgm:presLayoutVars>
      </dgm:prSet>
      <dgm:spPr/>
    </dgm:pt>
    <dgm:pt modelId="{248127C9-E728-48FA-9107-ECDA51847120}" type="pres">
      <dgm:prSet presAssocID="{E8C7E315-5D73-42AC-A84B-70BD611B8EE0}" presName="diamond" presStyleLbl="bgShp" presStyleIdx="0" presStyleCnt="1"/>
      <dgm:spPr/>
    </dgm:pt>
    <dgm:pt modelId="{837415AA-0268-4C1F-89CC-A634DA1F29A7}" type="pres">
      <dgm:prSet presAssocID="{E8C7E315-5D73-42AC-A84B-70BD611B8E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3C2970-EC0D-480A-881E-05A81DAD42BF}" type="pres">
      <dgm:prSet presAssocID="{E8C7E315-5D73-42AC-A84B-70BD611B8E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8F91821-19C5-463A-AD84-426835083FB2}" type="pres">
      <dgm:prSet presAssocID="{E8C7E315-5D73-42AC-A84B-70BD611B8E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36B5D2-39B1-4FF1-A97F-348E8CF271DC}" type="pres">
      <dgm:prSet presAssocID="{E8C7E315-5D73-42AC-A84B-70BD611B8E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5A7DE30-DF99-4705-B0C4-B65D888D61BB}" srcId="{E8C7E315-5D73-42AC-A84B-70BD611B8EE0}" destId="{C6D34195-FA85-41E7-A9BD-5121FE96B56B}" srcOrd="1" destOrd="0" parTransId="{012231F8-7EDC-43FC-BC2F-3885EC0E0EDA}" sibTransId="{75C43CEF-CB54-42A5-851C-50E798856227}"/>
    <dgm:cxn modelId="{21C44D5D-8E90-4287-9F01-4AAE57220484}" type="presOf" srcId="{C52BF198-0E49-4A22-8FEB-4081D20234DA}" destId="{E436B5D2-39B1-4FF1-A97F-348E8CF271DC}" srcOrd="0" destOrd="0" presId="urn:microsoft.com/office/officeart/2005/8/layout/matrix3"/>
    <dgm:cxn modelId="{93720B61-2C4C-4B79-B25A-932E7D764074}" srcId="{E8C7E315-5D73-42AC-A84B-70BD611B8EE0}" destId="{C52BF198-0E49-4A22-8FEB-4081D20234DA}" srcOrd="3" destOrd="0" parTransId="{410E6450-D7E9-4A62-9320-11B4FA598FE4}" sibTransId="{21111C45-F219-43F1-8260-456A6FCF8037}"/>
    <dgm:cxn modelId="{3A203071-87D2-4EAA-B036-5B44BF2100EB}" type="presOf" srcId="{991B7838-4CA5-4F77-B810-99509A989A4F}" destId="{18F91821-19C5-463A-AD84-426835083FB2}" srcOrd="0" destOrd="0" presId="urn:microsoft.com/office/officeart/2005/8/layout/matrix3"/>
    <dgm:cxn modelId="{8DEAEB59-3560-4736-8FB6-6F4B0AEC6E9D}" type="presOf" srcId="{38647D81-2151-468D-9522-8189493E12DB}" destId="{837415AA-0268-4C1F-89CC-A634DA1F29A7}" srcOrd="0" destOrd="0" presId="urn:microsoft.com/office/officeart/2005/8/layout/matrix3"/>
    <dgm:cxn modelId="{5CEBC08E-0946-4587-87CE-BBD7BE462BCE}" type="presOf" srcId="{E8C7E315-5D73-42AC-A84B-70BD611B8EE0}" destId="{02C8BAC6-3AE5-467F-B845-EE3AD434E922}" srcOrd="0" destOrd="0" presId="urn:microsoft.com/office/officeart/2005/8/layout/matrix3"/>
    <dgm:cxn modelId="{B56789AB-B936-43DF-B7A7-BF160C3907F5}" srcId="{E8C7E315-5D73-42AC-A84B-70BD611B8EE0}" destId="{991B7838-4CA5-4F77-B810-99509A989A4F}" srcOrd="2" destOrd="0" parTransId="{F607C2E1-9871-44D5-88DE-67CAEFCDE1A8}" sibTransId="{250EDF95-8B2A-479A-A6DF-E8754D5DBCCF}"/>
    <dgm:cxn modelId="{339059AE-D04A-417E-8F30-C7159A4C889B}" type="presOf" srcId="{C6D34195-FA85-41E7-A9BD-5121FE96B56B}" destId="{3D3C2970-EC0D-480A-881E-05A81DAD42BF}" srcOrd="0" destOrd="0" presId="urn:microsoft.com/office/officeart/2005/8/layout/matrix3"/>
    <dgm:cxn modelId="{0CFCF1F9-D1A4-4FBB-BDF5-13CAB7F2DF1E}" srcId="{E8C7E315-5D73-42AC-A84B-70BD611B8EE0}" destId="{38647D81-2151-468D-9522-8189493E12DB}" srcOrd="0" destOrd="0" parTransId="{ED7CC4BA-3E47-4C54-BE6A-A69B57BE8EAB}" sibTransId="{234A1BE5-C0D8-41D3-B821-6CA0ABC08A3A}"/>
    <dgm:cxn modelId="{92DFF68A-D077-45FD-8115-FCB4704433F6}" type="presParOf" srcId="{02C8BAC6-3AE5-467F-B845-EE3AD434E922}" destId="{248127C9-E728-48FA-9107-ECDA51847120}" srcOrd="0" destOrd="0" presId="urn:microsoft.com/office/officeart/2005/8/layout/matrix3"/>
    <dgm:cxn modelId="{25B6EC29-50AF-456B-9BE7-09BC2D10CD30}" type="presParOf" srcId="{02C8BAC6-3AE5-467F-B845-EE3AD434E922}" destId="{837415AA-0268-4C1F-89CC-A634DA1F29A7}" srcOrd="1" destOrd="0" presId="urn:microsoft.com/office/officeart/2005/8/layout/matrix3"/>
    <dgm:cxn modelId="{DEE6BC5F-E60B-4ECF-9CAF-0D941522FE9F}" type="presParOf" srcId="{02C8BAC6-3AE5-467F-B845-EE3AD434E922}" destId="{3D3C2970-EC0D-480A-881E-05A81DAD42BF}" srcOrd="2" destOrd="0" presId="urn:microsoft.com/office/officeart/2005/8/layout/matrix3"/>
    <dgm:cxn modelId="{5CB5B427-8E69-49D0-994F-A43B6BA011AE}" type="presParOf" srcId="{02C8BAC6-3AE5-467F-B845-EE3AD434E922}" destId="{18F91821-19C5-463A-AD84-426835083FB2}" srcOrd="3" destOrd="0" presId="urn:microsoft.com/office/officeart/2005/8/layout/matrix3"/>
    <dgm:cxn modelId="{03F321F9-5B0C-4E37-B670-9E3A8F9B5A47}" type="presParOf" srcId="{02C8BAC6-3AE5-467F-B845-EE3AD434E922}" destId="{E436B5D2-39B1-4FF1-A97F-348E8CF271D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 phldr="0" custT="1"/>
      <dgm:spPr/>
      <dgm:t>
        <a:bodyPr/>
        <a:lstStyle/>
        <a:p>
          <a:pPr rtl="0"/>
          <a:r>
            <a:rPr lang="en-US" sz="2100" b="1">
              <a:latin typeface="+mj-lt"/>
            </a:rPr>
            <a:t> Senior Properties</a:t>
          </a: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phldr="0" custT="1"/>
      <dgm:spPr/>
      <dgm:t>
        <a:bodyPr lIns="182880" tIns="182880" rIns="182880" bIns="182880"/>
        <a:lstStyle/>
        <a:p>
          <a:pPr marL="0" rtl="0">
            <a:lnSpc>
              <a:spcPct val="100000"/>
            </a:lnSpc>
            <a:buNone/>
          </a:pPr>
          <a:r>
            <a:rPr lang="en-US" sz="1800" dirty="0">
              <a:latin typeface="Calibri Light"/>
              <a:ea typeface="Calibri" charset="0"/>
              <a:cs typeface="Calibri Light"/>
            </a:rPr>
            <a:t>Many clients are accepted into a senior property due to their disability status at age 51. </a:t>
          </a: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phldr="0" custT="1"/>
      <dgm:spPr/>
      <dgm:t>
        <a:bodyPr/>
        <a:lstStyle/>
        <a:p>
          <a:pPr rtl="0"/>
          <a:r>
            <a:rPr lang="en-US" sz="2000" b="1">
              <a:latin typeface="+mj-lt"/>
              <a:ea typeface="Calibri" charset="0"/>
              <a:cs typeface="Calibri"/>
            </a:rPr>
            <a:t>Roommate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 phldr="0" custT="1"/>
      <dgm:spPr/>
      <dgm:t>
        <a:bodyPr lIns="182880" tIns="182880" rIns="182880" bIns="182880"/>
        <a:lstStyle/>
        <a:p>
          <a:pPr marL="0" rtl="0">
            <a:lnSpc>
              <a:spcPct val="100000"/>
            </a:lnSpc>
            <a:buNone/>
          </a:pPr>
          <a:r>
            <a:rPr lang="en-US" sz="1800" dirty="0">
              <a:latin typeface="Calibri Light"/>
              <a:ea typeface="Calibri" charset="0"/>
              <a:cs typeface="Calibri Light"/>
            </a:rPr>
            <a:t>The Housing Team has utilized this option based on many of our clients fixed income and current housing market. </a:t>
          </a: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 phldr="0" custT="1"/>
      <dgm:spPr/>
      <dgm:t>
        <a:bodyPr/>
        <a:lstStyle/>
        <a:p>
          <a:pPr rtl="0"/>
          <a:r>
            <a:rPr lang="en-US" sz="2100" b="1" dirty="0" err="1">
              <a:latin typeface="+mj-lt"/>
              <a:ea typeface="Calibri" charset="0"/>
              <a:cs typeface="Calibri"/>
            </a:rPr>
            <a:t>Rm&amp;Brd</a:t>
          </a:r>
          <a:r>
            <a:rPr lang="en-US" sz="2100" b="1" dirty="0">
              <a:latin typeface="+mj-lt"/>
              <a:ea typeface="Calibri" charset="0"/>
              <a:cs typeface="Calibri"/>
            </a:rPr>
            <a:t>/Shared Housing</a:t>
          </a:r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 rtl="0">
            <a:lnSpc>
              <a:spcPct val="100000"/>
            </a:lnSpc>
            <a:buNone/>
          </a:pPr>
          <a:r>
            <a:rPr lang="en-US" sz="1800" dirty="0">
              <a:latin typeface="Calibri"/>
              <a:ea typeface="Calibri" charset="0"/>
              <a:cs typeface="Calibri"/>
            </a:rPr>
            <a:t> This has been a great option for clients that need a temporary placement. Housing Mixer</a:t>
          </a:r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8FE81FEC-2664-411F-AEB3-065F29F52751}">
      <dgm:prSet phldr="0" custT="1"/>
      <dgm:spPr/>
      <dgm:t>
        <a:bodyPr lIns="182880" tIns="182880" rIns="182880" bIns="182880"/>
        <a:lstStyle/>
        <a:p>
          <a:pPr marL="0" rtl="0">
            <a:lnSpc>
              <a:spcPct val="100000"/>
            </a:lnSpc>
            <a:buNone/>
          </a:pPr>
          <a:r>
            <a:rPr lang="en-US" sz="1800" dirty="0">
              <a:latin typeface="Calibri"/>
              <a:ea typeface="Calibri" charset="0"/>
              <a:cs typeface="Calibri"/>
            </a:rPr>
            <a:t> The Housing team has also assisted our homeless clients in receiving an HCV (section 8 voucher) to assist with obtaining affordable housing.</a:t>
          </a: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1E1BD5C7-7E98-4E9C-980A-6231C710F86D}">
      <dgm:prSet phldr="0" custT="1"/>
      <dgm:spPr/>
      <dgm:t>
        <a:bodyPr/>
        <a:lstStyle/>
        <a:p>
          <a:pPr rtl="0"/>
          <a:r>
            <a:rPr lang="en-US" sz="2000" b="1" dirty="0">
              <a:latin typeface="+mj-lt"/>
              <a:ea typeface="Calibri" charset="0"/>
              <a:cs typeface="Calibri"/>
            </a:rPr>
            <a:t> Apt/</a:t>
          </a:r>
          <a:r>
            <a:rPr lang="en-US" sz="2000" b="1" dirty="0" err="1">
              <a:latin typeface="+mj-lt"/>
              <a:ea typeface="Calibri" charset="0"/>
              <a:cs typeface="Calibri"/>
            </a:rPr>
            <a:t>Twn</a:t>
          </a:r>
          <a:r>
            <a:rPr lang="en-US" sz="2000" b="1" dirty="0">
              <a:latin typeface="+mj-lt"/>
              <a:ea typeface="Calibri" charset="0"/>
              <a:cs typeface="Calibri"/>
            </a:rPr>
            <a:t>-Hm/Duplex</a:t>
          </a:r>
        </a:p>
      </dgm:t>
    </dgm:pt>
    <dgm:pt modelId="{BDC49242-DD3A-494A-A4AF-E750AD6D3DAB}" type="sibTrans" cxnId="{F291143C-5080-4FD6-BEEA-B126FBAFEC70}">
      <dgm:prSet/>
      <dgm:spPr/>
      <dgm:t>
        <a:bodyPr/>
        <a:lstStyle/>
        <a:p>
          <a:endParaRPr lang="en-US"/>
        </a:p>
      </dgm:t>
    </dgm:pt>
    <dgm:pt modelId="{63D0BD99-D324-4743-A063-0F16264E6A03}" type="parTrans" cxnId="{F291143C-5080-4FD6-BEEA-B126FBAFEC70}">
      <dgm:prSet/>
      <dgm:spPr/>
      <dgm:t>
        <a:bodyPr/>
        <a:lstStyle/>
        <a:p>
          <a:endParaRPr lang="en-US"/>
        </a:p>
      </dgm:t>
    </dgm:pt>
    <dgm:pt modelId="{A0B60079-4AAF-49AC-8F08-8A2DFAEE29DB}">
      <dgm:prSet custT="1"/>
      <dgm:spPr/>
      <dgm:t>
        <a:bodyPr lIns="182880" tIns="182880" rIns="182880" bIns="182880"/>
        <a:lstStyle/>
        <a:p>
          <a:pPr marL="0" rtl="0">
            <a:lnSpc>
              <a:spcPct val="100000"/>
            </a:lnSpc>
            <a:buNone/>
          </a:pPr>
          <a:r>
            <a:rPr lang="en-US" sz="1800" b="0" i="0" dirty="0">
              <a:latin typeface="Calibri Light" panose="020F0302020204030204"/>
            </a:rPr>
            <a:t> </a:t>
          </a:r>
          <a:r>
            <a:rPr lang="en-US" sz="1800" dirty="0">
              <a:latin typeface="Calibri Light"/>
              <a:ea typeface="Calibri" charset="0"/>
              <a:cs typeface="Calibri Light"/>
            </a:rPr>
            <a:t>Many of our clients have been placed due to properties being tax credit or affordable (income-based).</a:t>
          </a:r>
        </a:p>
      </dgm:t>
    </dgm:pt>
    <dgm:pt modelId="{B3783AFC-A7BD-4A0E-8A53-49FBB33EB50F}" type="sibTrans" cxnId="{DA65D739-98AB-49B5-B28F-78D06B43157F}">
      <dgm:prSet/>
      <dgm:spPr/>
      <dgm:t>
        <a:bodyPr/>
        <a:lstStyle/>
        <a:p>
          <a:endParaRPr lang="en-US"/>
        </a:p>
      </dgm:t>
    </dgm:pt>
    <dgm:pt modelId="{94E190C2-DE76-4E92-9B8B-12C8AC85398D}" type="parTrans" cxnId="{DA65D739-98AB-49B5-B28F-78D06B43157F}">
      <dgm:prSet/>
      <dgm:spPr/>
      <dgm:t>
        <a:bodyPr/>
        <a:lstStyle/>
        <a:p>
          <a:endParaRPr lang="en-US"/>
        </a:p>
      </dgm:t>
    </dgm:pt>
    <dgm:pt modelId="{13416990-6629-4AE4-B0B2-7DE8418884DB}">
      <dgm:prSet phldr="0" custT="1"/>
      <dgm:spPr/>
      <dgm:t>
        <a:bodyPr/>
        <a:lstStyle/>
        <a:p>
          <a:pPr rtl="0"/>
          <a:r>
            <a:rPr lang="en-US" sz="1800" b="1">
              <a:latin typeface="+mj-lt"/>
              <a:ea typeface="Calibri" charset="0"/>
              <a:cs typeface="Calibri"/>
            </a:rPr>
            <a:t>Mainstream Voucher</a:t>
          </a:r>
        </a:p>
      </dgm:t>
    </dgm:pt>
    <dgm:pt modelId="{355D6E8A-518E-4B49-955A-8C7CE0CBDA24}" type="sibTrans" cxnId="{88C7DEFE-ACEF-4A9F-B154-781CBBFCBE18}">
      <dgm:prSet/>
      <dgm:spPr/>
      <dgm:t>
        <a:bodyPr/>
        <a:lstStyle/>
        <a:p>
          <a:endParaRPr lang="en-US"/>
        </a:p>
      </dgm:t>
    </dgm:pt>
    <dgm:pt modelId="{180D8207-97DB-48B4-AFB6-E1571502D51D}" type="parTrans" cxnId="{88C7DEFE-ACEF-4A9F-B154-781CBBFCBE18}">
      <dgm:prSet/>
      <dgm:spPr/>
      <dgm:t>
        <a:bodyPr/>
        <a:lstStyle/>
        <a:p>
          <a:endParaRPr lang="en-US"/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5">
        <dgm:presLayoutVars>
          <dgm:chMax val="0"/>
          <dgm:chPref val="0"/>
        </dgm:presLayoutVars>
      </dgm:prSet>
      <dgm:spPr/>
    </dgm:pt>
    <dgm:pt modelId="{910C52EF-D1F5-4581-A150-24B263AF9343}" type="pres">
      <dgm:prSet presAssocID="{CEA68BC1-0214-475A-AAEB-F2C106BEDF3D}" presName="desTx" presStyleLbl="alignAccFollowNode1" presStyleIdx="0" presStyleCnt="5">
        <dgm:presLayoutVars/>
      </dgm:prSet>
      <dgm:spPr/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5">
        <dgm:presLayoutVars>
          <dgm:chMax val="0"/>
          <dgm:chPref val="0"/>
        </dgm:presLayoutVars>
      </dgm:prSet>
      <dgm:spPr/>
    </dgm:pt>
    <dgm:pt modelId="{8382FB71-379A-4A42-BEC2-AAF439B565D5}" type="pres">
      <dgm:prSet presAssocID="{57B30C7E-2C98-474C-972A-4A9F013596F6}" presName="desTx" presStyleLbl="alignAccFollowNode1" presStyleIdx="1" presStyleCnt="5">
        <dgm:presLayoutVars/>
      </dgm:prSet>
      <dgm:spPr/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5">
        <dgm:presLayoutVars>
          <dgm:chMax val="0"/>
          <dgm:chPref val="0"/>
        </dgm:presLayoutVars>
      </dgm:prSet>
      <dgm:spPr/>
    </dgm:pt>
    <dgm:pt modelId="{D49AD3F7-B2B6-4709-A43B-C22DEB981B39}" type="pres">
      <dgm:prSet presAssocID="{0A954AA6-C6B0-4271-8792-CCCE30CE7D69}" presName="desTx" presStyleLbl="alignAccFollowNode1" presStyleIdx="2" presStyleCnt="5">
        <dgm:presLayoutVars/>
      </dgm:prSet>
      <dgm:spPr/>
    </dgm:pt>
    <dgm:pt modelId="{C83CA8A9-5873-4873-B14F-2F0E7FB2ABCC}" type="pres">
      <dgm:prSet presAssocID="{7635DF39-FFCE-4F67-A43A-C3F7B847830D}" presName="space" presStyleCnt="0"/>
      <dgm:spPr/>
    </dgm:pt>
    <dgm:pt modelId="{952DF76F-9AB8-4BB6-B004-372FA36D16E3}" type="pres">
      <dgm:prSet presAssocID="{1E1BD5C7-7E98-4E9C-980A-6231C710F86D}" presName="composite" presStyleCnt="0"/>
      <dgm:spPr/>
    </dgm:pt>
    <dgm:pt modelId="{4AE355A7-3A54-47B1-8CB5-F35120F77B1B}" type="pres">
      <dgm:prSet presAssocID="{1E1BD5C7-7E98-4E9C-980A-6231C710F86D}" presName="parTx" presStyleLbl="alignNode1" presStyleIdx="3" presStyleCnt="5">
        <dgm:presLayoutVars>
          <dgm:chMax val="0"/>
          <dgm:chPref val="0"/>
        </dgm:presLayoutVars>
      </dgm:prSet>
      <dgm:spPr/>
    </dgm:pt>
    <dgm:pt modelId="{C0A30CE6-D937-498A-8D1C-AB49CDB4AE52}" type="pres">
      <dgm:prSet presAssocID="{1E1BD5C7-7E98-4E9C-980A-6231C710F86D}" presName="desTx" presStyleLbl="alignAccFollowNode1" presStyleIdx="3" presStyleCnt="5">
        <dgm:presLayoutVars/>
      </dgm:prSet>
      <dgm:spPr/>
    </dgm:pt>
    <dgm:pt modelId="{5F52C0BF-6756-4EC5-B609-DFC97E73A4A5}" type="pres">
      <dgm:prSet presAssocID="{BDC49242-DD3A-494A-A4AF-E750AD6D3DAB}" presName="space" presStyleCnt="0"/>
      <dgm:spPr/>
    </dgm:pt>
    <dgm:pt modelId="{F042507F-C824-490E-948D-BDF8D9C669BD}" type="pres">
      <dgm:prSet presAssocID="{13416990-6629-4AE4-B0B2-7DE8418884DB}" presName="composite" presStyleCnt="0"/>
      <dgm:spPr/>
    </dgm:pt>
    <dgm:pt modelId="{1D3D5FCC-5789-4468-99A6-5D6A676B6013}" type="pres">
      <dgm:prSet presAssocID="{13416990-6629-4AE4-B0B2-7DE8418884DB}" presName="parTx" presStyleLbl="alignNode1" presStyleIdx="4" presStyleCnt="5">
        <dgm:presLayoutVars>
          <dgm:chMax val="0"/>
          <dgm:chPref val="0"/>
        </dgm:presLayoutVars>
      </dgm:prSet>
      <dgm:spPr/>
    </dgm:pt>
    <dgm:pt modelId="{44C7D37A-568B-4A53-88BE-8330DEF7D4A3}" type="pres">
      <dgm:prSet presAssocID="{13416990-6629-4AE4-B0B2-7DE8418884DB}" presName="desTx" presStyleLbl="alignAccFollowNode1" presStyleIdx="4" presStyleCnt="5">
        <dgm:presLayoutVars/>
      </dgm:prSet>
      <dgm:spPr/>
    </dgm:pt>
  </dgm:ptLst>
  <dgm:cxnLst>
    <dgm:cxn modelId="{9D40D502-7F30-4616-8A0A-02526AFDAFF3}" type="presOf" srcId="{8FE81FEC-2664-411F-AEB3-065F29F52751}" destId="{44C7D37A-568B-4A53-88BE-8330DEF7D4A3}" srcOrd="0" destOrd="0" presId="urn:microsoft.com/office/officeart/2016/7/layout/HorizontalActionList"/>
    <dgm:cxn modelId="{57E7C203-328E-4722-984A-077DDEFFE6A5}" type="presOf" srcId="{B45FF3C1-5A75-4E4C-B2B6-84B0FAC421C2}" destId="{8382FB71-379A-4A42-BEC2-AAF439B565D5}" srcOrd="0" destOrd="0" presId="urn:microsoft.com/office/officeart/2016/7/layout/HorizontalActionList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F3004C2F-A716-4AA4-ACEA-75E0EA8EB015}" type="presOf" srcId="{0DD8915E-DC14-41D6-9BB5-F49E1C265163}" destId="{917788B4-4702-452B-A9BF-BD370AC7C91D}" srcOrd="0" destOrd="0" presId="urn:microsoft.com/office/officeart/2016/7/layout/HorizontalActionList"/>
    <dgm:cxn modelId="{E1857B34-ED39-4AFF-882E-3250F4183855}" type="presOf" srcId="{CEA68BC1-0214-475A-AAEB-F2C106BEDF3D}" destId="{80A1A6DF-0273-4C9F-A1CF-A320F9DB6FD1}" srcOrd="0" destOrd="0" presId="urn:microsoft.com/office/officeart/2016/7/layout/HorizontalActionList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711E093C-AD42-45A4-8D40-A2D39702062E}" srcId="{13416990-6629-4AE4-B0B2-7DE8418884DB}" destId="{8FE81FEC-2664-411F-AEB3-065F29F52751}" srcOrd="0" destOrd="0" parTransId="{BCBC007E-0269-421B-9C41-DE26D5C3A822}" sibTransId="{80230EB7-7230-4881-A631-309C07417378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18054F54-B2C8-4DAC-8C48-37DD2A39E4FB}" type="presOf" srcId="{A0B60079-4AAF-49AC-8F08-8A2DFAEE29DB}" destId="{C0A30CE6-D937-498A-8D1C-AB49CDB4AE52}" srcOrd="0" destOrd="0" presId="urn:microsoft.com/office/officeart/2016/7/layout/HorizontalActionList"/>
    <dgm:cxn modelId="{981DCB83-26B9-43FB-953E-68130A76CD0D}" type="presOf" srcId="{1E1BD5C7-7E98-4E9C-980A-6231C710F86D}" destId="{4AE355A7-3A54-47B1-8CB5-F35120F77B1B}" srcOrd="0" destOrd="0" presId="urn:microsoft.com/office/officeart/2016/7/layout/HorizontalActionList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D3994A9E-48D3-4967-8A43-92F47C3E46C6}" type="presOf" srcId="{6E78410F-604C-43A6-A991-1F6A0685C76E}" destId="{910C52EF-D1F5-4581-A150-24B263AF9343}" srcOrd="0" destOrd="0" presId="urn:microsoft.com/office/officeart/2016/7/layout/HorizontalActionList"/>
    <dgm:cxn modelId="{F7B647BA-94F8-400F-98C6-FC36DF942622}" type="presOf" srcId="{838BD54C-88AD-40D7-AF5F-AB65EB0898A5}" destId="{D49AD3F7-B2B6-4709-A43B-C22DEB981B39}" srcOrd="0" destOrd="0" presId="urn:microsoft.com/office/officeart/2016/7/layout/HorizontalActionList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F1361FCC-FED0-4114-AA3C-3F80D12CE338}" type="presOf" srcId="{57B30C7E-2C98-474C-972A-4A9F013596F6}" destId="{1F484571-9C36-4EBC-94E8-740ECF59A9E8}" srcOrd="0" destOrd="0" presId="urn:microsoft.com/office/officeart/2016/7/layout/HorizontalActionList"/>
    <dgm:cxn modelId="{BA0A7ECC-C695-48D8-B1C0-76F8963086DC}" type="presOf" srcId="{0A954AA6-C6B0-4271-8792-CCCE30CE7D69}" destId="{6B33ABE5-CEF1-4B39-82C3-F1FC644C0A8F}" srcOrd="0" destOrd="0" presId="urn:microsoft.com/office/officeart/2016/7/layout/HorizontalActionList"/>
    <dgm:cxn modelId="{40143FEA-BACF-4BC7-91E7-ECCFA13FF65E}" type="presOf" srcId="{13416990-6629-4AE4-B0B2-7DE8418884DB}" destId="{1D3D5FCC-5789-4468-99A6-5D6A676B6013}" srcOrd="0" destOrd="0" presId="urn:microsoft.com/office/officeart/2016/7/layout/HorizontalAc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88C7DEFE-ACEF-4A9F-B154-781CBBFCBE18}" srcId="{0DD8915E-DC14-41D6-9BB5-F49E1C265163}" destId="{13416990-6629-4AE4-B0B2-7DE8418884DB}" srcOrd="4" destOrd="0" parTransId="{180D8207-97DB-48B4-AFB6-E1571502D51D}" sibTransId="{355D6E8A-518E-4B49-955A-8C7CE0CBDA24}"/>
    <dgm:cxn modelId="{7DB3E6A4-7F1A-4A3F-88F1-2330D2E2D298}" type="presParOf" srcId="{917788B4-4702-452B-A9BF-BD370AC7C91D}" destId="{54C7622E-B3EE-4BFC-B751-4B261C400F01}" srcOrd="0" destOrd="0" presId="urn:microsoft.com/office/officeart/2016/7/layout/HorizontalActionList"/>
    <dgm:cxn modelId="{307281FF-D5A8-4DB8-A0C1-01C74F46767F}" type="presParOf" srcId="{54C7622E-B3EE-4BFC-B751-4B261C400F01}" destId="{80A1A6DF-0273-4C9F-A1CF-A320F9DB6FD1}" srcOrd="0" destOrd="0" presId="urn:microsoft.com/office/officeart/2016/7/layout/HorizontalActionList"/>
    <dgm:cxn modelId="{08D4A6E5-F313-4CC3-B60A-F409DD7F4367}" type="presParOf" srcId="{54C7622E-B3EE-4BFC-B751-4B261C400F01}" destId="{910C52EF-D1F5-4581-A150-24B263AF9343}" srcOrd="1" destOrd="0" presId="urn:microsoft.com/office/officeart/2016/7/layout/HorizontalActionList"/>
    <dgm:cxn modelId="{E86B27C8-4CEE-4512-934C-7FD716DBE57E}" type="presParOf" srcId="{917788B4-4702-452B-A9BF-BD370AC7C91D}" destId="{06DEF15E-2A95-4424-9CA3-93FFF5A22F97}" srcOrd="1" destOrd="0" presId="urn:microsoft.com/office/officeart/2016/7/layout/HorizontalActionList"/>
    <dgm:cxn modelId="{BB122C2D-599F-4E70-B991-23D4C2B7014F}" type="presParOf" srcId="{917788B4-4702-452B-A9BF-BD370AC7C91D}" destId="{0D1CB9BF-C612-4FA5-A8ED-CBAA77D93857}" srcOrd="2" destOrd="0" presId="urn:microsoft.com/office/officeart/2016/7/layout/HorizontalActionList"/>
    <dgm:cxn modelId="{0A0CD020-ED66-4625-8141-4CB0AD12892F}" type="presParOf" srcId="{0D1CB9BF-C612-4FA5-A8ED-CBAA77D93857}" destId="{1F484571-9C36-4EBC-94E8-740ECF59A9E8}" srcOrd="0" destOrd="0" presId="urn:microsoft.com/office/officeart/2016/7/layout/HorizontalActionList"/>
    <dgm:cxn modelId="{E1DD2689-1CB8-45BB-A991-CA1A1F077650}" type="presParOf" srcId="{0D1CB9BF-C612-4FA5-A8ED-CBAA77D93857}" destId="{8382FB71-379A-4A42-BEC2-AAF439B565D5}" srcOrd="1" destOrd="0" presId="urn:microsoft.com/office/officeart/2016/7/layout/HorizontalActionList"/>
    <dgm:cxn modelId="{26C3E005-83DD-417D-9511-7093B09988AA}" type="presParOf" srcId="{917788B4-4702-452B-A9BF-BD370AC7C91D}" destId="{CEAD898F-DA15-46A5-A07C-10D30E78B5E8}" srcOrd="3" destOrd="0" presId="urn:microsoft.com/office/officeart/2016/7/layout/HorizontalActionList"/>
    <dgm:cxn modelId="{CAF11B80-4735-4DD8-B906-432AEFFB404E}" type="presParOf" srcId="{917788B4-4702-452B-A9BF-BD370AC7C91D}" destId="{BEA164EE-1450-4AEB-9527-4E22FBF3C1A8}" srcOrd="4" destOrd="0" presId="urn:microsoft.com/office/officeart/2016/7/layout/HorizontalActionList"/>
    <dgm:cxn modelId="{A7CEF93D-B699-417C-99D0-FA65AACB1235}" type="presParOf" srcId="{BEA164EE-1450-4AEB-9527-4E22FBF3C1A8}" destId="{6B33ABE5-CEF1-4B39-82C3-F1FC644C0A8F}" srcOrd="0" destOrd="0" presId="urn:microsoft.com/office/officeart/2016/7/layout/HorizontalActionList"/>
    <dgm:cxn modelId="{8A633561-BAF9-4216-8DE4-EA72939143C9}" type="presParOf" srcId="{BEA164EE-1450-4AEB-9527-4E22FBF3C1A8}" destId="{D49AD3F7-B2B6-4709-A43B-C22DEB981B39}" srcOrd="1" destOrd="0" presId="urn:microsoft.com/office/officeart/2016/7/layout/HorizontalActionList"/>
    <dgm:cxn modelId="{FEFB9962-E28C-4518-A36B-30D45980F262}" type="presParOf" srcId="{917788B4-4702-452B-A9BF-BD370AC7C91D}" destId="{C83CA8A9-5873-4873-B14F-2F0E7FB2ABCC}" srcOrd="5" destOrd="0" presId="urn:microsoft.com/office/officeart/2016/7/layout/HorizontalActionList"/>
    <dgm:cxn modelId="{DCCDE23C-CD3F-4E54-9EAE-C000774278BE}" type="presParOf" srcId="{917788B4-4702-452B-A9BF-BD370AC7C91D}" destId="{952DF76F-9AB8-4BB6-B004-372FA36D16E3}" srcOrd="6" destOrd="0" presId="urn:microsoft.com/office/officeart/2016/7/layout/HorizontalActionList"/>
    <dgm:cxn modelId="{BA5C8165-CEDA-4D7C-A41F-25C2E4D08F76}" type="presParOf" srcId="{952DF76F-9AB8-4BB6-B004-372FA36D16E3}" destId="{4AE355A7-3A54-47B1-8CB5-F35120F77B1B}" srcOrd="0" destOrd="0" presId="urn:microsoft.com/office/officeart/2016/7/layout/HorizontalActionList"/>
    <dgm:cxn modelId="{55E97211-AEA6-437F-A2F2-59824C0536F4}" type="presParOf" srcId="{952DF76F-9AB8-4BB6-B004-372FA36D16E3}" destId="{C0A30CE6-D937-498A-8D1C-AB49CDB4AE52}" srcOrd="1" destOrd="0" presId="urn:microsoft.com/office/officeart/2016/7/layout/HorizontalActionList"/>
    <dgm:cxn modelId="{312D6DB7-4A54-4EF9-8503-5743F69EC2FA}" type="presParOf" srcId="{917788B4-4702-452B-A9BF-BD370AC7C91D}" destId="{5F52C0BF-6756-4EC5-B609-DFC97E73A4A5}" srcOrd="7" destOrd="0" presId="urn:microsoft.com/office/officeart/2016/7/layout/HorizontalActionList"/>
    <dgm:cxn modelId="{429B7566-2178-4C1D-A75D-C3D2319444DB}" type="presParOf" srcId="{917788B4-4702-452B-A9BF-BD370AC7C91D}" destId="{F042507F-C824-490E-948D-BDF8D9C669BD}" srcOrd="8" destOrd="0" presId="urn:microsoft.com/office/officeart/2016/7/layout/HorizontalActionList"/>
    <dgm:cxn modelId="{DB262F73-CF8D-4372-A49B-20D68AD418B3}" type="presParOf" srcId="{F042507F-C824-490E-948D-BDF8D9C669BD}" destId="{1D3D5FCC-5789-4468-99A6-5D6A676B6013}" srcOrd="0" destOrd="0" presId="urn:microsoft.com/office/officeart/2016/7/layout/HorizontalActionList"/>
    <dgm:cxn modelId="{33E8752D-6FDA-4347-9D9A-E770617D4630}" type="presParOf" srcId="{F042507F-C824-490E-948D-BDF8D9C669BD}" destId="{44C7D37A-568B-4A53-88BE-8330DEF7D4A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AE37E-94BF-485A-B4B4-BB2927EAF12F}">
      <dsp:nvSpPr>
        <dsp:cNvPr id="0" name=""/>
        <dsp:cNvSpPr/>
      </dsp:nvSpPr>
      <dsp:spPr>
        <a:xfrm>
          <a:off x="5273" y="689967"/>
          <a:ext cx="670359" cy="670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0D81B-1ED8-4A47-9D81-CD924F809A2C}">
      <dsp:nvSpPr>
        <dsp:cNvPr id="0" name=""/>
        <dsp:cNvSpPr/>
      </dsp:nvSpPr>
      <dsp:spPr>
        <a:xfrm>
          <a:off x="5273" y="1481280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</a:rPr>
            <a:t>Referral is Received</a:t>
          </a:r>
        </a:p>
      </dsp:txBody>
      <dsp:txXfrm>
        <a:off x="5273" y="1481280"/>
        <a:ext cx="1915312" cy="287296"/>
      </dsp:txXfrm>
    </dsp:sp>
    <dsp:sp modelId="{9F9F5006-35EF-47CF-A59A-EB463DCE2F7F}">
      <dsp:nvSpPr>
        <dsp:cNvPr id="0" name=""/>
        <dsp:cNvSpPr/>
      </dsp:nvSpPr>
      <dsp:spPr>
        <a:xfrm>
          <a:off x="5273" y="1824834"/>
          <a:ext cx="1915312" cy="167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The Housing Team is sent a new referral and given a 20-hour POS to complete an assessment.</a:t>
          </a:r>
        </a:p>
        <a:p>
          <a:pPr marL="0" lvl="0" indent="0" algn="l" defTabSz="533400"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5273" y="1824834"/>
        <a:ext cx="1915312" cy="1678002"/>
      </dsp:txXfrm>
    </dsp:sp>
    <dsp:sp modelId="{3133E450-6220-43D2-8329-5D162237C417}">
      <dsp:nvSpPr>
        <dsp:cNvPr id="0" name=""/>
        <dsp:cNvSpPr/>
      </dsp:nvSpPr>
      <dsp:spPr>
        <a:xfrm>
          <a:off x="2255766" y="689967"/>
          <a:ext cx="670359" cy="670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FB403-2816-4E0B-B6F9-1C45A43EE07A}">
      <dsp:nvSpPr>
        <dsp:cNvPr id="0" name=""/>
        <dsp:cNvSpPr/>
      </dsp:nvSpPr>
      <dsp:spPr>
        <a:xfrm>
          <a:off x="2255766" y="1481280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  <a:ea typeface="Calibri" charset="0"/>
              <a:cs typeface="Calibri" charset="0"/>
            </a:rPr>
            <a:t>Referral Assessment</a:t>
          </a:r>
        </a:p>
      </dsp:txBody>
      <dsp:txXfrm>
        <a:off x="2255766" y="1481280"/>
        <a:ext cx="1915312" cy="287296"/>
      </dsp:txXfrm>
    </dsp:sp>
    <dsp:sp modelId="{5FC7C1E7-D518-4C73-A3BF-D7689CD44860}">
      <dsp:nvSpPr>
        <dsp:cNvPr id="0" name=""/>
        <dsp:cNvSpPr/>
      </dsp:nvSpPr>
      <dsp:spPr>
        <a:xfrm>
          <a:off x="2255766" y="1824834"/>
          <a:ext cx="1915312" cy="167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The Housing Team assesses the severity of housing need, accesses the IPP, contacts the client; and schedules a time to meet the client and support team. 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255766" y="1824834"/>
        <a:ext cx="1915312" cy="1678002"/>
      </dsp:txXfrm>
    </dsp:sp>
    <dsp:sp modelId="{436C0AF7-3827-4A46-ACE6-0A8498B68A8E}">
      <dsp:nvSpPr>
        <dsp:cNvPr id="0" name=""/>
        <dsp:cNvSpPr/>
      </dsp:nvSpPr>
      <dsp:spPr>
        <a:xfrm>
          <a:off x="4506258" y="689967"/>
          <a:ext cx="670359" cy="670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B4248-60B9-46CE-BF3B-16EF390B4E8E}">
      <dsp:nvSpPr>
        <dsp:cNvPr id="0" name=""/>
        <dsp:cNvSpPr/>
      </dsp:nvSpPr>
      <dsp:spPr>
        <a:xfrm>
          <a:off x="4506258" y="1481280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  <a:ea typeface="Calibri" charset="0"/>
              <a:cs typeface="Calibri" charset="0"/>
            </a:rPr>
            <a:t>Completed Assessment</a:t>
          </a:r>
        </a:p>
      </dsp:txBody>
      <dsp:txXfrm>
        <a:off x="4506258" y="1481280"/>
        <a:ext cx="1915312" cy="287296"/>
      </dsp:txXfrm>
    </dsp:sp>
    <dsp:sp modelId="{1AFB8642-8589-4D3A-8A0E-33DF22A8189B}">
      <dsp:nvSpPr>
        <dsp:cNvPr id="0" name=""/>
        <dsp:cNvSpPr/>
      </dsp:nvSpPr>
      <dsp:spPr>
        <a:xfrm>
          <a:off x="4506258" y="1824834"/>
          <a:ext cx="1915312" cy="167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 charset="0"/>
              <a:ea typeface="Calibri" charset="0"/>
              <a:cs typeface="Calibri" charset="0"/>
            </a:rPr>
            <a:t>An assessment is completed, if the client is accepted the Housing Specialist will ask Service Coordinator to extend POS (60) hours-year.</a:t>
          </a:r>
        </a:p>
      </dsp:txBody>
      <dsp:txXfrm>
        <a:off x="4506258" y="1824834"/>
        <a:ext cx="1915312" cy="1678002"/>
      </dsp:txXfrm>
    </dsp:sp>
    <dsp:sp modelId="{56287FE3-0266-4BBC-AE0C-0D87770E0C6B}">
      <dsp:nvSpPr>
        <dsp:cNvPr id="0" name=""/>
        <dsp:cNvSpPr/>
      </dsp:nvSpPr>
      <dsp:spPr>
        <a:xfrm>
          <a:off x="6756750" y="689967"/>
          <a:ext cx="670359" cy="6703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5AB89-0E77-4335-8B8C-1CA6A26CE270}">
      <dsp:nvSpPr>
        <dsp:cNvPr id="0" name=""/>
        <dsp:cNvSpPr/>
      </dsp:nvSpPr>
      <dsp:spPr>
        <a:xfrm>
          <a:off x="6756750" y="1481280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  <a:ea typeface="Calibri" charset="0"/>
              <a:cs typeface="Calibri" charset="0"/>
            </a:rPr>
            <a:t> Referral- Not Accepted</a:t>
          </a:r>
        </a:p>
      </dsp:txBody>
      <dsp:txXfrm>
        <a:off x="6756750" y="1481280"/>
        <a:ext cx="1915312" cy="287296"/>
      </dsp:txXfrm>
    </dsp:sp>
    <dsp:sp modelId="{5FE7C20B-EA8E-45D9-AFD0-2F798D7C26F9}">
      <dsp:nvSpPr>
        <dsp:cNvPr id="0" name=""/>
        <dsp:cNvSpPr/>
      </dsp:nvSpPr>
      <dsp:spPr>
        <a:xfrm>
          <a:off x="6756750" y="1824834"/>
          <a:ext cx="1915312" cy="167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If a referral is not accepted a copy of the completed assessment and an exit letter will be sent to the Service Coordinator.  </a:t>
          </a:r>
          <a:endParaRPr lang="en-US" sz="1200" kern="1200">
            <a:latin typeface="Calibri" charset="0"/>
            <a:ea typeface="Calibri" charset="0"/>
            <a:cs typeface="Calibri" charset="0"/>
          </a:endParaRPr>
        </a:p>
      </dsp:txBody>
      <dsp:txXfrm>
        <a:off x="6756750" y="1824834"/>
        <a:ext cx="1915312" cy="1678002"/>
      </dsp:txXfrm>
    </dsp:sp>
    <dsp:sp modelId="{9E705B55-CEA8-4500-86F6-158610E01643}">
      <dsp:nvSpPr>
        <dsp:cNvPr id="0" name=""/>
        <dsp:cNvSpPr/>
      </dsp:nvSpPr>
      <dsp:spPr>
        <a:xfrm>
          <a:off x="9007242" y="689967"/>
          <a:ext cx="670359" cy="6703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F9B67-0479-4897-965A-F0F62696F973}">
      <dsp:nvSpPr>
        <dsp:cNvPr id="0" name=""/>
        <dsp:cNvSpPr/>
      </dsp:nvSpPr>
      <dsp:spPr>
        <a:xfrm>
          <a:off x="9007242" y="1481280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  <a:ea typeface="Calibri" charset="0"/>
              <a:cs typeface="Calibri" charset="0"/>
            </a:rPr>
            <a:t>Accepted Referral</a:t>
          </a:r>
        </a:p>
      </dsp:txBody>
      <dsp:txXfrm>
        <a:off x="9007242" y="1481280"/>
        <a:ext cx="1915312" cy="287296"/>
      </dsp:txXfrm>
    </dsp:sp>
    <dsp:sp modelId="{62453ECC-6CF8-4BFE-9E7B-C68DD003A238}">
      <dsp:nvSpPr>
        <dsp:cNvPr id="0" name=""/>
        <dsp:cNvSpPr/>
      </dsp:nvSpPr>
      <dsp:spPr>
        <a:xfrm>
          <a:off x="9007242" y="1824834"/>
          <a:ext cx="1915312" cy="167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 charset="0"/>
              <a:ea typeface="Calibri" charset="0"/>
              <a:cs typeface="Calibri" charset="0"/>
            </a:rPr>
            <a:t>Once a referral is established; the Housing Team will begin searching for suitable housing options.</a:t>
          </a:r>
        </a:p>
      </dsp:txBody>
      <dsp:txXfrm>
        <a:off x="9007242" y="1824834"/>
        <a:ext cx="1915312" cy="167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A51A1-E0F4-431D-9FA6-0F18C10E37C7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Updated IPP</a:t>
          </a:r>
          <a:endParaRPr lang="en-US" sz="2500" kern="1200"/>
        </a:p>
      </dsp:txBody>
      <dsp:txXfrm>
        <a:off x="0" y="40290"/>
        <a:ext cx="3286125" cy="1971675"/>
      </dsp:txXfrm>
    </dsp:sp>
    <dsp:sp modelId="{6D464A2C-6EB3-4829-8D2D-2BF0C3B08198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Active with ALTA Services; Service Coordinator, ILS, SLS, TDS, Other Support</a:t>
          </a:r>
          <a:endParaRPr lang="en-US" sz="2500" kern="1200"/>
        </a:p>
      </dsp:txBody>
      <dsp:txXfrm>
        <a:off x="3614737" y="40290"/>
        <a:ext cx="3286125" cy="1971675"/>
      </dsp:txXfrm>
    </dsp:sp>
    <dsp:sp modelId="{81276543-0BB8-4AF2-87EB-842FCCF4DF38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Identifying Documentation; Including ALL members of the household</a:t>
          </a:r>
          <a:endParaRPr lang="en-US" sz="2500" kern="1200"/>
        </a:p>
      </dsp:txBody>
      <dsp:txXfrm>
        <a:off x="7229475" y="40290"/>
        <a:ext cx="3286125" cy="1971675"/>
      </dsp:txXfrm>
    </dsp:sp>
    <dsp:sp modelId="{C382F2AB-5B93-4066-995C-6DFEE524368B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Updated Income; Including ALL members of the household</a:t>
          </a:r>
          <a:endParaRPr lang="en-US" sz="2500" kern="1200"/>
        </a:p>
      </dsp:txBody>
      <dsp:txXfrm>
        <a:off x="0" y="2340578"/>
        <a:ext cx="3286125" cy="1971675"/>
      </dsp:txXfrm>
    </dsp:sp>
    <dsp:sp modelId="{6E115036-4BD6-484A-AD05-04902C1329A5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Credit Status </a:t>
          </a:r>
        </a:p>
      </dsp:txBody>
      <dsp:txXfrm>
        <a:off x="3614737" y="2340578"/>
        <a:ext cx="3286125" cy="1971675"/>
      </dsp:txXfrm>
    </dsp:sp>
    <dsp:sp modelId="{3E094EE7-231C-4407-BBD6-B96311CBD309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Rental History</a:t>
          </a:r>
          <a:endParaRPr lang="en-US" sz="2500" kern="1200"/>
        </a:p>
      </dsp:txBody>
      <dsp:txXfrm>
        <a:off x="7229475" y="2340578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2649B-5B76-4A39-B5D5-28713B434563}">
      <dsp:nvSpPr>
        <dsp:cNvPr id="0" name=""/>
        <dsp:cNvSpPr/>
      </dsp:nvSpPr>
      <dsp:spPr>
        <a:xfrm>
          <a:off x="0" y="74211"/>
          <a:ext cx="10515600" cy="794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Non-active with their Regional Center Services</a:t>
          </a:r>
        </a:p>
      </dsp:txBody>
      <dsp:txXfrm>
        <a:off x="38784" y="112995"/>
        <a:ext cx="10438032" cy="716935"/>
      </dsp:txXfrm>
    </dsp:sp>
    <dsp:sp modelId="{0BF8C21F-7FB1-41E2-BABF-1C1DAC4DDF9C}">
      <dsp:nvSpPr>
        <dsp:cNvPr id="0" name=""/>
        <dsp:cNvSpPr/>
      </dsp:nvSpPr>
      <dsp:spPr>
        <a:xfrm>
          <a:off x="0" y="926314"/>
          <a:ext cx="10515600" cy="7945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Criminal background; dependent upon class of misdemeanor or felony; Including household members</a:t>
          </a:r>
        </a:p>
      </dsp:txBody>
      <dsp:txXfrm>
        <a:off x="38784" y="965098"/>
        <a:ext cx="10438032" cy="716935"/>
      </dsp:txXfrm>
    </dsp:sp>
    <dsp:sp modelId="{05185A2F-EEBC-49FA-9E15-7B00786E2C92}">
      <dsp:nvSpPr>
        <dsp:cNvPr id="0" name=""/>
        <dsp:cNvSpPr/>
      </dsp:nvSpPr>
      <dsp:spPr>
        <a:xfrm>
          <a:off x="0" y="1778417"/>
          <a:ext cx="10515600" cy="7945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Zero Income, if individual does not have a Housing Voucher </a:t>
          </a:r>
        </a:p>
      </dsp:txBody>
      <dsp:txXfrm>
        <a:off x="38784" y="1817201"/>
        <a:ext cx="10438032" cy="716935"/>
      </dsp:txXfrm>
    </dsp:sp>
    <dsp:sp modelId="{51D3C1AB-F07B-4A19-9484-E4A690BEFED7}">
      <dsp:nvSpPr>
        <dsp:cNvPr id="0" name=""/>
        <dsp:cNvSpPr/>
      </dsp:nvSpPr>
      <dsp:spPr>
        <a:xfrm>
          <a:off x="0" y="2630520"/>
          <a:ext cx="10515600" cy="7945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Debt over $2,500-low-income properties will possibly exclude</a:t>
          </a:r>
        </a:p>
      </dsp:txBody>
      <dsp:txXfrm>
        <a:off x="38784" y="2669304"/>
        <a:ext cx="10438032" cy="716935"/>
      </dsp:txXfrm>
    </dsp:sp>
    <dsp:sp modelId="{C4BAF39F-5472-4D2A-917D-DB96596061F9}">
      <dsp:nvSpPr>
        <dsp:cNvPr id="0" name=""/>
        <dsp:cNvSpPr/>
      </dsp:nvSpPr>
      <dsp:spPr>
        <a:xfrm>
          <a:off x="0" y="3482623"/>
          <a:ext cx="10515600" cy="79450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Employer  fails to communicate; Housing Team will reach out to client, SC, ILS support 3 times. The assessment will be completed, and an exit letter will be sent to SC.</a:t>
          </a:r>
        </a:p>
      </dsp:txBody>
      <dsp:txXfrm>
        <a:off x="38784" y="3521407"/>
        <a:ext cx="10438032" cy="716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05E4E-7572-40D3-9D33-853BE291F584}">
      <dsp:nvSpPr>
        <dsp:cNvPr id="0" name=""/>
        <dsp:cNvSpPr/>
      </dsp:nvSpPr>
      <dsp:spPr>
        <a:xfrm>
          <a:off x="0" y="530815"/>
          <a:ext cx="591420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008" tIns="312420" rIns="4590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 assessment was changed  to include recommendations of other services i.e., ILS</a:t>
          </a:r>
        </a:p>
      </dsp:txBody>
      <dsp:txXfrm>
        <a:off x="0" y="530815"/>
        <a:ext cx="5914209" cy="850500"/>
      </dsp:txXfrm>
    </dsp:sp>
    <dsp:sp modelId="{32F1F4A7-1238-4AEB-9FD9-9D7820752367}">
      <dsp:nvSpPr>
        <dsp:cNvPr id="0" name=""/>
        <dsp:cNvSpPr/>
      </dsp:nvSpPr>
      <dsp:spPr>
        <a:xfrm>
          <a:off x="295710" y="309415"/>
          <a:ext cx="4139946" cy="442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80" tIns="0" rIns="15648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The Assessment if a Vital part of the process</a:t>
          </a:r>
        </a:p>
      </dsp:txBody>
      <dsp:txXfrm>
        <a:off x="317326" y="331031"/>
        <a:ext cx="4096714" cy="399568"/>
      </dsp:txXfrm>
    </dsp:sp>
    <dsp:sp modelId="{95D3F77E-2911-4F2D-8B10-87B6F49FBE47}">
      <dsp:nvSpPr>
        <dsp:cNvPr id="0" name=""/>
        <dsp:cNvSpPr/>
      </dsp:nvSpPr>
      <dsp:spPr>
        <a:xfrm>
          <a:off x="0" y="1683715"/>
          <a:ext cx="5914209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008" tIns="312420" rIns="459008" bIns="106680" numCol="1" spcCol="1270" anchor="t" anchorCtr="0">
          <a:noAutofit/>
        </a:bodyPr>
        <a:lstStyle/>
        <a:p>
          <a:pPr algn="l">
            <a:lnSpc>
              <a:spcPct val="100000"/>
            </a:lnSpc>
            <a:buChar char="•"/>
          </a:pPr>
          <a:r>
            <a:rPr lang="en-US" sz="1500" b="1" kern="1200" dirty="0"/>
            <a:t>If we do not  have regular communication with the client and R.C. the ability to place a client, decreases. </a:t>
          </a:r>
        </a:p>
        <a:p>
          <a:pPr marL="114300" lvl="1" indent="0" algn="l" defTabSz="666750"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0" y="1683715"/>
        <a:ext cx="5914209" cy="1063125"/>
      </dsp:txXfrm>
    </dsp:sp>
    <dsp:sp modelId="{677ADAAF-B98A-4FBD-92BD-EC218206CBB1}">
      <dsp:nvSpPr>
        <dsp:cNvPr id="0" name=""/>
        <dsp:cNvSpPr/>
      </dsp:nvSpPr>
      <dsp:spPr>
        <a:xfrm>
          <a:off x="295710" y="1462315"/>
          <a:ext cx="4139946" cy="442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80" tIns="0" rIns="15648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Communication</a:t>
          </a:r>
        </a:p>
      </dsp:txBody>
      <dsp:txXfrm>
        <a:off x="317326" y="1483931"/>
        <a:ext cx="4096714" cy="399568"/>
      </dsp:txXfrm>
    </dsp:sp>
    <dsp:sp modelId="{9A227492-CC94-4EC3-956D-B70C16E70F5B}">
      <dsp:nvSpPr>
        <dsp:cNvPr id="0" name=""/>
        <dsp:cNvSpPr/>
      </dsp:nvSpPr>
      <dsp:spPr>
        <a:xfrm>
          <a:off x="0" y="3049240"/>
          <a:ext cx="5914209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008" tIns="312420" rIns="4590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Ca ABLE accounts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Budgeting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Credit Repair/Credit Check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Neighborhood Works-Home Ownership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Habitat for Humanity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ADU-Auxiliary Dwelling Units </a:t>
          </a:r>
          <a:endParaRPr lang="en-US" sz="1500" b="1" kern="1200" dirty="0"/>
        </a:p>
      </dsp:txBody>
      <dsp:txXfrm>
        <a:off x="0" y="3049240"/>
        <a:ext cx="5914209" cy="1890000"/>
      </dsp:txXfrm>
    </dsp:sp>
    <dsp:sp modelId="{48DBF315-6904-402B-B459-F143BB77FC0E}">
      <dsp:nvSpPr>
        <dsp:cNvPr id="0" name=""/>
        <dsp:cNvSpPr/>
      </dsp:nvSpPr>
      <dsp:spPr>
        <a:xfrm>
          <a:off x="295710" y="2827841"/>
          <a:ext cx="4139946" cy="442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80" tIns="0" rIns="15648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Education is crucial:</a:t>
          </a:r>
        </a:p>
      </dsp:txBody>
      <dsp:txXfrm>
        <a:off x="317326" y="2849457"/>
        <a:ext cx="4096714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127C9-E728-48FA-9107-ECDA51847120}">
      <dsp:nvSpPr>
        <dsp:cNvPr id="0" name=""/>
        <dsp:cNvSpPr/>
      </dsp:nvSpPr>
      <dsp:spPr>
        <a:xfrm>
          <a:off x="415130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415AA-0268-4C1F-89CC-A634DA1F29A7}">
      <dsp:nvSpPr>
        <dsp:cNvPr id="0" name=""/>
        <dsp:cNvSpPr/>
      </dsp:nvSpPr>
      <dsp:spPr>
        <a:xfrm>
          <a:off x="828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Sacramento Housing Redevelopment Agency (SHRA)</a:t>
          </a:r>
        </a:p>
      </dsp:txBody>
      <dsp:txXfrm>
        <a:off x="911350" y="496219"/>
        <a:ext cx="1531337" cy="1531337"/>
      </dsp:txXfrm>
    </dsp:sp>
    <dsp:sp modelId="{3D3C2970-EC0D-480A-881E-05A81DAD42BF}">
      <dsp:nvSpPr>
        <dsp:cNvPr id="0" name=""/>
        <dsp:cNvSpPr/>
      </dsp:nvSpPr>
      <dsp:spPr>
        <a:xfrm>
          <a:off x="2656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Birth and Beyond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 Works</a:t>
          </a:r>
        </a:p>
      </dsp:txBody>
      <dsp:txXfrm>
        <a:off x="2738912" y="496219"/>
        <a:ext cx="1531337" cy="1531337"/>
      </dsp:txXfrm>
    </dsp:sp>
    <dsp:sp modelId="{18F91821-19C5-463A-AD84-426835083FB2}">
      <dsp:nvSpPr>
        <dsp:cNvPr id="0" name=""/>
        <dsp:cNvSpPr/>
      </dsp:nvSpPr>
      <dsp:spPr>
        <a:xfrm>
          <a:off x="828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John Stewart/Marisol Village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Mercy Housing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CADA Housing</a:t>
          </a:r>
        </a:p>
      </dsp:txBody>
      <dsp:txXfrm>
        <a:off x="911350" y="2323781"/>
        <a:ext cx="1531337" cy="1531337"/>
      </dsp:txXfrm>
    </dsp:sp>
    <dsp:sp modelId="{E436B5D2-39B1-4FF1-A97F-348E8CF271DC}">
      <dsp:nvSpPr>
        <dsp:cNvPr id="0" name=""/>
        <dsp:cNvSpPr/>
      </dsp:nvSpPr>
      <dsp:spPr>
        <a:xfrm>
          <a:off x="2656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Payee Services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Volunteers of America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WEAVE</a:t>
          </a:r>
        </a:p>
      </dsp:txBody>
      <dsp:txXfrm>
        <a:off x="2738912" y="2323781"/>
        <a:ext cx="1531337" cy="1531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15499" y="265241"/>
          <a:ext cx="2087524" cy="6262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+mj-lt"/>
            </a:rPr>
            <a:t> Senior Properties</a:t>
          </a:r>
        </a:p>
      </dsp:txBody>
      <dsp:txXfrm>
        <a:off x="15499" y="265241"/>
        <a:ext cx="2087524" cy="626257"/>
      </dsp:txXfrm>
    </dsp:sp>
    <dsp:sp modelId="{910C52EF-D1F5-4581-A150-24B263AF9343}">
      <dsp:nvSpPr>
        <dsp:cNvPr id="0" name=""/>
        <dsp:cNvSpPr/>
      </dsp:nvSpPr>
      <dsp:spPr>
        <a:xfrm>
          <a:off x="15499" y="891498"/>
          <a:ext cx="2087524" cy="31850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/>
              <a:ea typeface="Calibri" charset="0"/>
              <a:cs typeface="Calibri Light"/>
            </a:rPr>
            <a:t>Many clients are accepted into a senior property due to their disability status at age 51. </a:t>
          </a:r>
        </a:p>
      </dsp:txBody>
      <dsp:txXfrm>
        <a:off x="15499" y="891498"/>
        <a:ext cx="2087524" cy="3185071"/>
      </dsp:txXfrm>
    </dsp:sp>
    <dsp:sp modelId="{1F484571-9C36-4EBC-94E8-740ECF59A9E8}">
      <dsp:nvSpPr>
        <dsp:cNvPr id="0" name=""/>
        <dsp:cNvSpPr/>
      </dsp:nvSpPr>
      <dsp:spPr>
        <a:xfrm>
          <a:off x="2210812" y="265241"/>
          <a:ext cx="2087524" cy="626257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  <a:ea typeface="Calibri" charset="0"/>
              <a:cs typeface="Calibri"/>
            </a:rPr>
            <a:t>Roommate</a:t>
          </a:r>
        </a:p>
      </dsp:txBody>
      <dsp:txXfrm>
        <a:off x="2210812" y="265241"/>
        <a:ext cx="2087524" cy="626257"/>
      </dsp:txXfrm>
    </dsp:sp>
    <dsp:sp modelId="{8382FB71-379A-4A42-BEC2-AAF439B565D5}">
      <dsp:nvSpPr>
        <dsp:cNvPr id="0" name=""/>
        <dsp:cNvSpPr/>
      </dsp:nvSpPr>
      <dsp:spPr>
        <a:xfrm>
          <a:off x="2210812" y="891498"/>
          <a:ext cx="2087524" cy="3185071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/>
              <a:ea typeface="Calibri" charset="0"/>
              <a:cs typeface="Calibri Light"/>
            </a:rPr>
            <a:t>The Housing Team has utilized this option based on many of our clients fixed income and current housing market. </a:t>
          </a:r>
        </a:p>
      </dsp:txBody>
      <dsp:txXfrm>
        <a:off x="2210812" y="891498"/>
        <a:ext cx="2087524" cy="3185071"/>
      </dsp:txXfrm>
    </dsp:sp>
    <dsp:sp modelId="{6B33ABE5-CEF1-4B39-82C3-F1FC644C0A8F}">
      <dsp:nvSpPr>
        <dsp:cNvPr id="0" name=""/>
        <dsp:cNvSpPr/>
      </dsp:nvSpPr>
      <dsp:spPr>
        <a:xfrm>
          <a:off x="4406125" y="265241"/>
          <a:ext cx="2087524" cy="62625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latin typeface="+mj-lt"/>
              <a:ea typeface="Calibri" charset="0"/>
              <a:cs typeface="Calibri"/>
            </a:rPr>
            <a:t>Rm&amp;Brd</a:t>
          </a:r>
          <a:r>
            <a:rPr lang="en-US" sz="2100" b="1" kern="1200" dirty="0">
              <a:latin typeface="+mj-lt"/>
              <a:ea typeface="Calibri" charset="0"/>
              <a:cs typeface="Calibri"/>
            </a:rPr>
            <a:t>/Shared Housing</a:t>
          </a:r>
        </a:p>
      </dsp:txBody>
      <dsp:txXfrm>
        <a:off x="4406125" y="265241"/>
        <a:ext cx="2087524" cy="626257"/>
      </dsp:txXfrm>
    </dsp:sp>
    <dsp:sp modelId="{D49AD3F7-B2B6-4709-A43B-C22DEB981B39}">
      <dsp:nvSpPr>
        <dsp:cNvPr id="0" name=""/>
        <dsp:cNvSpPr/>
      </dsp:nvSpPr>
      <dsp:spPr>
        <a:xfrm>
          <a:off x="4406125" y="891498"/>
          <a:ext cx="2087524" cy="3185071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 charset="0"/>
              <a:cs typeface="Calibri"/>
            </a:rPr>
            <a:t> This has been a great option for clients that need a temporary placement. Housing Mixer</a:t>
          </a:r>
        </a:p>
      </dsp:txBody>
      <dsp:txXfrm>
        <a:off x="4406125" y="891498"/>
        <a:ext cx="2087524" cy="3185071"/>
      </dsp:txXfrm>
    </dsp:sp>
    <dsp:sp modelId="{4AE355A7-3A54-47B1-8CB5-F35120F77B1B}">
      <dsp:nvSpPr>
        <dsp:cNvPr id="0" name=""/>
        <dsp:cNvSpPr/>
      </dsp:nvSpPr>
      <dsp:spPr>
        <a:xfrm>
          <a:off x="6601438" y="265241"/>
          <a:ext cx="2087524" cy="626257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ea typeface="Calibri" charset="0"/>
              <a:cs typeface="Calibri"/>
            </a:rPr>
            <a:t> Apt/</a:t>
          </a:r>
          <a:r>
            <a:rPr lang="en-US" sz="2000" b="1" kern="1200" dirty="0" err="1">
              <a:latin typeface="+mj-lt"/>
              <a:ea typeface="Calibri" charset="0"/>
              <a:cs typeface="Calibri"/>
            </a:rPr>
            <a:t>Twn</a:t>
          </a:r>
          <a:r>
            <a:rPr lang="en-US" sz="2000" b="1" kern="1200" dirty="0">
              <a:latin typeface="+mj-lt"/>
              <a:ea typeface="Calibri" charset="0"/>
              <a:cs typeface="Calibri"/>
            </a:rPr>
            <a:t>-Hm/Duplex</a:t>
          </a:r>
        </a:p>
      </dsp:txBody>
      <dsp:txXfrm>
        <a:off x="6601438" y="265241"/>
        <a:ext cx="2087524" cy="626257"/>
      </dsp:txXfrm>
    </dsp:sp>
    <dsp:sp modelId="{C0A30CE6-D937-498A-8D1C-AB49CDB4AE52}">
      <dsp:nvSpPr>
        <dsp:cNvPr id="0" name=""/>
        <dsp:cNvSpPr/>
      </dsp:nvSpPr>
      <dsp:spPr>
        <a:xfrm>
          <a:off x="6601438" y="891498"/>
          <a:ext cx="2087524" cy="3185071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Calibri Light" panose="020F0302020204030204"/>
            </a:rPr>
            <a:t> </a:t>
          </a:r>
          <a:r>
            <a:rPr lang="en-US" sz="1800" kern="1200" dirty="0">
              <a:latin typeface="Calibri Light" panose="020F0302020204030204"/>
              <a:ea typeface="Calibri" charset="0"/>
              <a:cs typeface="Calibri Light"/>
            </a:rPr>
            <a:t>Many of our clients have been placed due to properties being tax credit or affordable (income-based).</a:t>
          </a:r>
        </a:p>
      </dsp:txBody>
      <dsp:txXfrm>
        <a:off x="6601438" y="891498"/>
        <a:ext cx="2087524" cy="3185071"/>
      </dsp:txXfrm>
    </dsp:sp>
    <dsp:sp modelId="{1D3D5FCC-5789-4468-99A6-5D6A676B6013}">
      <dsp:nvSpPr>
        <dsp:cNvPr id="0" name=""/>
        <dsp:cNvSpPr/>
      </dsp:nvSpPr>
      <dsp:spPr>
        <a:xfrm>
          <a:off x="8796751" y="265241"/>
          <a:ext cx="2087524" cy="62625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  <a:ea typeface="Calibri" charset="0"/>
              <a:cs typeface="Calibri"/>
            </a:rPr>
            <a:t>Mainstream Voucher</a:t>
          </a:r>
        </a:p>
      </dsp:txBody>
      <dsp:txXfrm>
        <a:off x="8796751" y="265241"/>
        <a:ext cx="2087524" cy="626257"/>
      </dsp:txXfrm>
    </dsp:sp>
    <dsp:sp modelId="{44C7D37A-568B-4A53-88BE-8330DEF7D4A3}">
      <dsp:nvSpPr>
        <dsp:cNvPr id="0" name=""/>
        <dsp:cNvSpPr/>
      </dsp:nvSpPr>
      <dsp:spPr>
        <a:xfrm>
          <a:off x="8796751" y="891498"/>
          <a:ext cx="2087524" cy="318507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 charset="0"/>
              <a:cs typeface="Calibri"/>
            </a:rPr>
            <a:t> The Housing team has also assisted our homeless clients in receiving an HCV (section 8 voucher) to assist with obtaining affordable housing.</a:t>
          </a:r>
        </a:p>
      </dsp:txBody>
      <dsp:txXfrm>
        <a:off x="8796751" y="891498"/>
        <a:ext cx="2087524" cy="3185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7939C-241D-4FDC-8DE8-4EE3F462EE22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F473-2665-42A7-89E3-C7BA7EB58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4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9568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4713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9666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2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5872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918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3582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0845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39376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5964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0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25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5684520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562"/>
            <a:ext cx="5684520" cy="441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529818"/>
            <a:ext cx="5684520" cy="441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3040514"/>
            <a:ext cx="5684520" cy="110694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4993888"/>
            <a:ext cx="5684520" cy="110694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8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2" y="822325"/>
            <a:ext cx="9329058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742" y="2595562"/>
            <a:ext cx="4334689" cy="47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19111" y="2595562"/>
            <a:ext cx="4334689" cy="47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024742" y="4446132"/>
            <a:ext cx="4334689" cy="47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19111" y="4446132"/>
            <a:ext cx="4334689" cy="47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24740" y="3069773"/>
            <a:ext cx="4334689" cy="121920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19109" y="3069773"/>
            <a:ext cx="4334689" cy="121920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024740" y="4920343"/>
            <a:ext cx="4334689" cy="121920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019109" y="4920343"/>
            <a:ext cx="4334689" cy="121920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53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ft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4879291"/>
            <a:ext cx="5684520" cy="13255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43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4</a:t>
            </a:r>
            <a:endParaRPr lang="en-ZA"/>
          </a:p>
        </p:txBody>
      </p:sp>
      <p:sp>
        <p:nvSpPr>
          <p:cNvPr id="21" name="Online Image Placeholder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4" name="Online Image Placeholder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four imag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621139"/>
          </a:xfrm>
        </p:spPr>
        <p:txBody>
          <a:bodyPr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4</a:t>
            </a:r>
            <a:endParaRPr lang="en-ZA"/>
          </a:p>
        </p:txBody>
      </p:sp>
      <p:sp>
        <p:nvSpPr>
          <p:cNvPr id="21" name="Online Image Placeholder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4" name="Online Image Placeholder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38200" y="4112198"/>
            <a:ext cx="3200400" cy="139597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4</a:t>
            </a:r>
            <a:endParaRPr lang="en-ZA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8201" y="5511642"/>
            <a:ext cx="3200400" cy="84470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7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037"/>
            <a:ext cx="4573200" cy="1325563"/>
          </a:xfrm>
        </p:spPr>
        <p:txBody>
          <a:bodyPr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Date Placeholder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84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3080657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DA7F813-9E21-639D-06C4-F83A0E2D04A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4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3377AE-7338-9E13-5AAF-96A5B1D319AB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6EEF96-E2B6-973A-79E6-278B403FF1BE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312C2B-6660-A3A3-F614-70D7290B25DC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2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5839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7127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49104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80269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7829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7/29/20XX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Employee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7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677" r:id="rId19"/>
    <p:sldLayoutId id="2147483674" r:id="rId20"/>
    <p:sldLayoutId id="2147483671" r:id="rId21"/>
    <p:sldLayoutId id="2147483661" r:id="rId22"/>
    <p:sldLayoutId id="2147483676" r:id="rId23"/>
    <p:sldLayoutId id="2147483670" r:id="rId24"/>
    <p:sldLayoutId id="2147483651" r:id="rId2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nunlimitedamountofmoney.com/section-8-housing-choice-voucher-program-eligibility-how-it-works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FIRST STEP HOUSING ACCESS SERVICES (089)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3666226"/>
            <a:ext cx="4488872" cy="22773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Rebecca </a:t>
            </a:r>
            <a:r>
              <a:rPr lang="en-US" sz="1800" b="1" dirty="0" err="1">
                <a:solidFill>
                  <a:srgbClr val="000000"/>
                </a:solidFill>
              </a:rPr>
              <a:t>LaBoriel</a:t>
            </a:r>
            <a:r>
              <a:rPr lang="en-US" sz="1800" b="1" dirty="0">
                <a:solidFill>
                  <a:srgbClr val="000000"/>
                </a:solidFill>
              </a:rPr>
              <a:t>-Housing Director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Ruth Henderson-Housing Program Manager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Keshia Glass-Housing Access Specialist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Jaraya Jones-Housing Access Specialist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Marcheri Smith- Housing Access Specialist Rupinder Dail- Housing Access Specialist </a:t>
            </a:r>
          </a:p>
          <a:p>
            <a:pPr>
              <a:lnSpc>
                <a:spcPct val="90000"/>
              </a:lnSpc>
            </a:pPr>
            <a:endParaRPr lang="en-US" sz="1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EE03827-2887-121E-D57F-32419A0E6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AB90E9-5CEE-4E4F-90F9-2CE3D913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Mission Statement</a:t>
            </a:r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and white shoe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3B18A597-8099-60CA-131D-1761A1B97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32937" b="-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47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4BB2-624B-43EE-8846-5659141C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“Enhance the Lives of People with Developmental Disabilities by Securing and Acquiring Quality Affordable Housing and Sustainable Living Options and Assisting Individuals with Maintaining their Current Housing.”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0DADF7-71F8-49DA-8F56-3DE812A6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5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Referral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06B786C7-B8F9-4072-AAAA-17258464D730}" type="slidenum">
              <a:rPr lang="en-US" sz="1100" noProof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>
                <a:spcAft>
                  <a:spcPts val="600"/>
                </a:spcAft>
              </a:pPr>
              <a:t>3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4119335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14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E0F72-4E91-FC22-1CF6-41095742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Criteria for an Accepted Referral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BFC8A-D7E0-367E-D665-BC50B5B5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700C52D-CBF5-C21B-D853-180A760B968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1277444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36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6">
            <a:extLst>
              <a:ext uri="{FF2B5EF4-FFF2-40B4-BE49-F238E27FC236}">
                <a16:creationId xmlns:a16="http://schemas.microsoft.com/office/drawing/2014/main" id="{EAAD52AF-8EE1-E101-5C8A-8B9F1481E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458" r="9091" b="109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" name="Rectangle 5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982A7-4069-A0C4-852A-DA34D1B8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 Referral-Not Accepted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A46A3-2C60-2965-69E3-1C6FF160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6B786C7-B8F9-4072-AAAA-17258464D7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5A3405F4-9AF9-F803-848B-0233F5E490E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386188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948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262626"/>
                </a:solidFill>
              </a:rPr>
              <a:t>WHAT HAVE </a:t>
            </a:r>
            <a:br>
              <a:rPr lang="en-US" sz="2400" b="1">
                <a:solidFill>
                  <a:srgbClr val="262626"/>
                </a:solidFill>
              </a:rPr>
            </a:br>
            <a:r>
              <a:rPr lang="en-US" sz="2400" b="1">
                <a:solidFill>
                  <a:srgbClr val="262626"/>
                </a:solidFill>
              </a:rPr>
              <a:t>WE DISCOVERED</a:t>
            </a:r>
            <a:endParaRPr lang="en-ZA" sz="2400" b="1">
              <a:solidFill>
                <a:srgbClr val="262626"/>
              </a:solidFill>
            </a:endParaRPr>
          </a:p>
        </p:txBody>
      </p:sp>
      <p:sp useBgFill="1">
        <p:nvSpPr>
          <p:cNvPr id="42" name="Rectangle 2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97A1D68-0269-4F8D-8A4E-B8D9753C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5" name="Subtitle 2">
            <a:extLst>
              <a:ext uri="{FF2B5EF4-FFF2-40B4-BE49-F238E27FC236}">
                <a16:creationId xmlns:a16="http://schemas.microsoft.com/office/drawing/2014/main" id="{F40D18C3-1547-AB26-CC5B-926EF6446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5610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87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BE86-0EEB-5BE9-6203-B12158D8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                Resources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7E2BA8F-4BAE-200D-9505-B7CDF689D9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686516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98ECC-6E7F-2123-6509-B1EF3E7F09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These resources have assisted many of our clients with their housing needs and housing placement. The housing team is actively searching for new resources daily, to better serve our clients.</a:t>
            </a:r>
          </a:p>
        </p:txBody>
      </p:sp>
    </p:spTree>
    <p:extLst>
      <p:ext uri="{BB962C8B-B14F-4D97-AF65-F5344CB8AC3E}">
        <p14:creationId xmlns:p14="http://schemas.microsoft.com/office/powerpoint/2010/main" val="386154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                       Over 120-Housed 2022-2024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23800380"/>
              </p:ext>
            </p:extLst>
          </p:nvPr>
        </p:nvGraphicFramePr>
        <p:xfrm>
          <a:off x="646113" y="1560513"/>
          <a:ext cx="10899775" cy="43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3630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6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8" name="Straight Connector 7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75">
            <a:extLst>
              <a:ext uri="{FF2B5EF4-FFF2-40B4-BE49-F238E27FC236}">
                <a16:creationId xmlns:a16="http://schemas.microsoft.com/office/drawing/2014/main" id="{4C8DEA17-7359-407D-A02A-A8CF2716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77">
            <a:extLst>
              <a:ext uri="{FF2B5EF4-FFF2-40B4-BE49-F238E27FC236}">
                <a16:creationId xmlns:a16="http://schemas.microsoft.com/office/drawing/2014/main" id="{B00441CD-8CC9-4AD0-907B-02DF1B001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79">
            <a:extLst>
              <a:ext uri="{FF2B5EF4-FFF2-40B4-BE49-F238E27FC236}">
                <a16:creationId xmlns:a16="http://schemas.microsoft.com/office/drawing/2014/main" id="{DB6DA029-2D81-4CD3-94FD-0DE7C7C98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2" name="Group 81">
            <a:extLst>
              <a:ext uri="{FF2B5EF4-FFF2-40B4-BE49-F238E27FC236}">
                <a16:creationId xmlns:a16="http://schemas.microsoft.com/office/drawing/2014/main" id="{BF97E00D-CA46-4017-A976-63BD0CB07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83" name="Rounded Rectangle 17">
              <a:extLst>
                <a:ext uri="{FF2B5EF4-FFF2-40B4-BE49-F238E27FC236}">
                  <a16:creationId xmlns:a16="http://schemas.microsoft.com/office/drawing/2014/main" id="{E6F384A6-53DA-4F11-8B23-B3B8224D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83">
              <a:extLst>
                <a:ext uri="{FF2B5EF4-FFF2-40B4-BE49-F238E27FC236}">
                  <a16:creationId xmlns:a16="http://schemas.microsoft.com/office/drawing/2014/main" id="{9E15DC92-3502-4B25-A420-0FD164521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85" name="Rounded Rectangle 20">
              <a:extLst>
                <a:ext uri="{FF2B5EF4-FFF2-40B4-BE49-F238E27FC236}">
                  <a16:creationId xmlns:a16="http://schemas.microsoft.com/office/drawing/2014/main" id="{0332DC96-9E36-410B-B37F-6AFCF1D6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Picture 85">
              <a:extLst>
                <a:ext uri="{FF2B5EF4-FFF2-40B4-BE49-F238E27FC236}">
                  <a16:creationId xmlns:a16="http://schemas.microsoft.com/office/drawing/2014/main" id="{9EBAF10C-B0FA-4F83-90B2-EBEE61AC5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cxnSp>
        <p:nvCxnSpPr>
          <p:cNvPr id="145" name="Straight Connector 87">
            <a:extLst>
              <a:ext uri="{FF2B5EF4-FFF2-40B4-BE49-F238E27FC236}">
                <a16:creationId xmlns:a16="http://schemas.microsoft.com/office/drawing/2014/main" id="{8B150E35-A777-4E6D-8905-130F608C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22B5CBBF-FB43-46F2-8846-3DF85C26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5CEABB6-07DC-46E8-9B57-56EC44A396E5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6DAA2D9375A4CB9B1F0B65478F011" ma:contentTypeVersion="3" ma:contentTypeDescription="Create a new document." ma:contentTypeScope="" ma:versionID="14971766b7d7e5f66b2b52edc79ab112">
  <xsd:schema xmlns:xsd="http://www.w3.org/2001/XMLSchema" xmlns:xs="http://www.w3.org/2001/XMLSchema" xmlns:p="http://schemas.microsoft.com/office/2006/metadata/properties" xmlns:ns3="24038046-6819-4864-af71-8b38feb7bb3c" targetNamespace="http://schemas.microsoft.com/office/2006/metadata/properties" ma:root="true" ma:fieldsID="9c489d0e2da3072bf652d11c1a800b9e" ns3:_="">
    <xsd:import namespace="24038046-6819-4864-af71-8b38feb7bb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38046-6819-4864-af71-8b38feb7b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038046-6819-4864-af71-8b38feb7bb3c" xsi:nil="true"/>
  </documentManagement>
</p:properties>
</file>

<file path=customXml/itemProps1.xml><?xml version="1.0" encoding="utf-8"?>
<ds:datastoreItem xmlns:ds="http://schemas.openxmlformats.org/officeDocument/2006/customXml" ds:itemID="{924CE227-D947-4341-A467-B481A9B2A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038046-6819-4864-af71-8b38feb7b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8C13B-9D83-4AF4-B64D-33362D513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F7154-AFAC-4BE7-8A74-7F4B6FC2743C}">
  <ds:schemaRefs>
    <ds:schemaRef ds:uri="http://purl.org/dc/terms/"/>
    <ds:schemaRef ds:uri="http://purl.org/dc/dcmitype/"/>
    <ds:schemaRef ds:uri="http://schemas.microsoft.com/office/2006/documentManagement/types"/>
    <ds:schemaRef ds:uri="24038046-6819-4864-af71-8b38feb7bb3c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{EEB50A0E-D19F-4A90-AC37-07A8716B358E}tf03460514_win32</Template>
  <TotalTime>444</TotalTime>
  <Words>585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Garamond</vt:lpstr>
      <vt:lpstr>Times New Roman</vt:lpstr>
      <vt:lpstr>Office Theme</vt:lpstr>
      <vt:lpstr>Organic</vt:lpstr>
      <vt:lpstr>FIRST STEP HOUSING ACCESS SERVICES (089)</vt:lpstr>
      <vt:lpstr>Mission Statement</vt:lpstr>
      <vt:lpstr>Referral Process</vt:lpstr>
      <vt:lpstr>Criteria for an Accepted Referral</vt:lpstr>
      <vt:lpstr> Referral-Not Accepted</vt:lpstr>
      <vt:lpstr>WHAT HAVE  WE DISCOVERED</vt:lpstr>
      <vt:lpstr>                           Resources</vt:lpstr>
      <vt:lpstr>                       Over 120-Housed 2022-2024</vt:lpstr>
      <vt:lpstr>Questions?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STEP HOUSING ACCESS SERVICES</dc:title>
  <dc:creator>Rebecca Laboriel</dc:creator>
  <cp:lastModifiedBy>David Manson</cp:lastModifiedBy>
  <cp:revision>7</cp:revision>
  <dcterms:created xsi:type="dcterms:W3CDTF">2023-02-24T19:43:39Z</dcterms:created>
  <dcterms:modified xsi:type="dcterms:W3CDTF">2025-02-05T21:06:31Z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0x010100DF46DAA2D9375A4CB9B1F0B65478F011</vt:lpwstr>
  </property>
</Properties>
</file>